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9"/>
  </p:notesMasterIdLst>
  <p:handoutMasterIdLst>
    <p:handoutMasterId r:id="rId30"/>
  </p:handoutMasterIdLst>
  <p:sldIdLst>
    <p:sldId id="256" r:id="rId2"/>
    <p:sldId id="258" r:id="rId3"/>
    <p:sldId id="259" r:id="rId4"/>
    <p:sldId id="261" r:id="rId5"/>
    <p:sldId id="263" r:id="rId6"/>
    <p:sldId id="264" r:id="rId7"/>
    <p:sldId id="262" r:id="rId8"/>
    <p:sldId id="260" r:id="rId9"/>
    <p:sldId id="284" r:id="rId10"/>
    <p:sldId id="266" r:id="rId11"/>
    <p:sldId id="267" r:id="rId12"/>
    <p:sldId id="269" r:id="rId13"/>
    <p:sldId id="270" r:id="rId14"/>
    <p:sldId id="278" r:id="rId15"/>
    <p:sldId id="272" r:id="rId16"/>
    <p:sldId id="271" r:id="rId17"/>
    <p:sldId id="273" r:id="rId18"/>
    <p:sldId id="274" r:id="rId19"/>
    <p:sldId id="275" r:id="rId20"/>
    <p:sldId id="276" r:id="rId21"/>
    <p:sldId id="277" r:id="rId22"/>
    <p:sldId id="279" r:id="rId23"/>
    <p:sldId id="280" r:id="rId24"/>
    <p:sldId id="281" r:id="rId25"/>
    <p:sldId id="282" r:id="rId26"/>
    <p:sldId id="283"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87708" autoAdjust="0"/>
  </p:normalViewPr>
  <p:slideViewPr>
    <p:cSldViewPr>
      <p:cViewPr varScale="1">
        <p:scale>
          <a:sx n="69" d="100"/>
          <a:sy n="69" d="100"/>
        </p:scale>
        <p:origin x="-1470" y="-102"/>
      </p:cViewPr>
      <p:guideLst>
        <p:guide orient="horz" pos="2160"/>
        <p:guide pos="2880"/>
      </p:guideLst>
    </p:cSldViewPr>
  </p:slideViewPr>
  <p:outlineViewPr>
    <p:cViewPr>
      <p:scale>
        <a:sx n="33" d="100"/>
        <a:sy n="33" d="100"/>
      </p:scale>
      <p:origin x="0" y="157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73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A7F57F-D98C-4317-A486-502D6CF7ACFE}" type="datetimeFigureOut">
              <a:rPr lang="en-AU" smtClean="0"/>
              <a:t>16/03/2012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655826-EEE3-4FB9-B9F8-215FF43FED6C}" type="slidenum">
              <a:rPr lang="en-AU" smtClean="0"/>
              <a:t>‹#›</a:t>
            </a:fld>
            <a:endParaRPr lang="en-AU"/>
          </a:p>
        </p:txBody>
      </p:sp>
    </p:spTree>
    <p:extLst>
      <p:ext uri="{BB962C8B-B14F-4D97-AF65-F5344CB8AC3E}">
        <p14:creationId xmlns:p14="http://schemas.microsoft.com/office/powerpoint/2010/main" val="2445884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E0DAB-4092-497A-9893-22B1A2BD6A2C}" type="datetimeFigureOut">
              <a:rPr lang="en-AU" smtClean="0"/>
              <a:t>16/03/2012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5B8CF-A05A-45CB-8A37-70AF153C8D8E}" type="slidenum">
              <a:rPr lang="en-AU" smtClean="0"/>
              <a:t>‹#›</a:t>
            </a:fld>
            <a:endParaRPr lang="en-AU"/>
          </a:p>
        </p:txBody>
      </p:sp>
    </p:spTree>
    <p:extLst>
      <p:ext uri="{BB962C8B-B14F-4D97-AF65-F5344CB8AC3E}">
        <p14:creationId xmlns:p14="http://schemas.microsoft.com/office/powerpoint/2010/main" val="16935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About 150M smartphones shipped</a:t>
            </a:r>
            <a:r>
              <a:rPr lang="en-AU" baseline="0" dirty="0" smtClean="0"/>
              <a:t> in Q4-2011 (Samsung 23%, Apple 24%);  year-on-year growth 58%</a:t>
            </a:r>
            <a:endParaRPr lang="en-AU" dirty="0" smtClean="0"/>
          </a:p>
          <a:p>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3</a:t>
            </a:fld>
            <a:endParaRPr lang="en-AU"/>
          </a:p>
        </p:txBody>
      </p:sp>
    </p:spTree>
    <p:extLst>
      <p:ext uri="{BB962C8B-B14F-4D97-AF65-F5344CB8AC3E}">
        <p14:creationId xmlns:p14="http://schemas.microsoft.com/office/powerpoint/2010/main" val="2906205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story of client looking for UI Tier 3 D</a:t>
            </a:r>
            <a:r>
              <a:rPr lang="en-AU" baseline="0" dirty="0" smtClean="0"/>
              <a:t>C in Qld, none available</a:t>
            </a:r>
          </a:p>
          <a:p>
            <a:r>
              <a:rPr lang="en-AU" baseline="0" dirty="0" smtClean="0"/>
              <a:t>Certification scam (like QA)</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15</a:t>
            </a:fld>
            <a:endParaRPr lang="en-AU"/>
          </a:p>
        </p:txBody>
      </p:sp>
    </p:spTree>
    <p:extLst>
      <p:ext uri="{BB962C8B-B14F-4D97-AF65-F5344CB8AC3E}">
        <p14:creationId xmlns:p14="http://schemas.microsoft.com/office/powerpoint/2010/main" val="94730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Good metaphor is an outsourced file storage and management company (</a:t>
            </a:r>
            <a:r>
              <a:rPr lang="en-AU" dirty="0" err="1" smtClean="0"/>
              <a:t>eg</a:t>
            </a:r>
            <a:r>
              <a:rPr lang="en-AU" dirty="0" smtClean="0"/>
              <a:t> sending all your files to Recall, because you don’t want</a:t>
            </a:r>
            <a:r>
              <a:rPr lang="en-AU" baseline="0" dirty="0" smtClean="0"/>
              <a:t> to pay for file storage space in your office) BUT they store your files in different locations in the warehouse a page at a time and only they know how to re-assemble them.  Oh, and they outsourced the actual warehouse, and it’s in the Ukraine.</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16</a:t>
            </a:fld>
            <a:endParaRPr lang="en-AU"/>
          </a:p>
        </p:txBody>
      </p:sp>
    </p:spTree>
    <p:extLst>
      <p:ext uri="{BB962C8B-B14F-4D97-AF65-F5344CB8AC3E}">
        <p14:creationId xmlns:p14="http://schemas.microsoft.com/office/powerpoint/2010/main" val="2023128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Confidentiality</a:t>
            </a:r>
          </a:p>
          <a:p>
            <a:r>
              <a:rPr lang="en-AU" sz="1200" b="0" i="0" u="none" strike="noStrike" kern="1200" baseline="0" dirty="0" smtClean="0">
                <a:solidFill>
                  <a:schemeClr val="tx1"/>
                </a:solidFill>
                <a:latin typeface="+mn-lt"/>
                <a:ea typeface="+mn-ea"/>
                <a:cs typeface="+mn-cs"/>
              </a:rPr>
              <a:t>A solicitor must never disclose to any person, who is not a partner or employee of the solicitor’s</a:t>
            </a:r>
          </a:p>
          <a:p>
            <a:r>
              <a:rPr lang="en-AU" sz="1200" b="0" i="0" u="none" strike="noStrike" kern="1200" baseline="0" dirty="0" smtClean="0">
                <a:solidFill>
                  <a:schemeClr val="tx1"/>
                </a:solidFill>
                <a:latin typeface="+mn-lt"/>
                <a:ea typeface="+mn-ea"/>
                <a:cs typeface="+mn-cs"/>
              </a:rPr>
              <a:t>law practice, any information which is confidential to a client and acquired by the solicitor or by the</a:t>
            </a:r>
          </a:p>
          <a:p>
            <a:r>
              <a:rPr lang="en-AU" sz="1200" b="0" i="0" u="none" strike="noStrike" kern="1200" baseline="0" dirty="0" smtClean="0">
                <a:solidFill>
                  <a:schemeClr val="tx1"/>
                </a:solidFill>
                <a:latin typeface="+mn-lt"/>
                <a:ea typeface="+mn-ea"/>
                <a:cs typeface="+mn-cs"/>
              </a:rPr>
              <a:t>solicitor’s law practice during the client’s retainer, unless:</a:t>
            </a:r>
          </a:p>
          <a:p>
            <a:r>
              <a:rPr lang="en-AU" sz="1200" b="0" i="0" u="none" strike="noStrike" kern="1200" baseline="0" dirty="0" smtClean="0">
                <a:solidFill>
                  <a:schemeClr val="tx1"/>
                </a:solidFill>
                <a:latin typeface="+mn-lt"/>
                <a:ea typeface="+mn-ea"/>
                <a:cs typeface="+mn-cs"/>
              </a:rPr>
              <a:t>3.1 the client authorises disclosure;</a:t>
            </a:r>
          </a:p>
          <a:p>
            <a:r>
              <a:rPr lang="en-AU" sz="1200" b="0" i="0" u="none" strike="noStrike" kern="1200" baseline="0" dirty="0" smtClean="0">
                <a:solidFill>
                  <a:schemeClr val="tx1"/>
                </a:solidFill>
                <a:latin typeface="+mn-lt"/>
                <a:ea typeface="+mn-ea"/>
                <a:cs typeface="+mn-cs"/>
              </a:rPr>
              <a:t>3.2 the solicitor is permitted or compelled by law to disclose;</a:t>
            </a:r>
          </a:p>
          <a:p>
            <a:r>
              <a:rPr lang="en-AU" sz="1200" b="0" i="0" u="none" strike="noStrike" kern="1200" baseline="0" dirty="0" smtClean="0">
                <a:solidFill>
                  <a:schemeClr val="tx1"/>
                </a:solidFill>
                <a:latin typeface="+mn-lt"/>
                <a:ea typeface="+mn-ea"/>
                <a:cs typeface="+mn-cs"/>
              </a:rPr>
              <a:t>3.3 the solicitor discloses the information to a particular person in circumstances in which the</a:t>
            </a:r>
          </a:p>
          <a:p>
            <a:r>
              <a:rPr lang="en-AU" sz="1200" b="0" i="0" u="none" strike="noStrike" kern="1200" baseline="0" dirty="0" smtClean="0">
                <a:solidFill>
                  <a:schemeClr val="tx1"/>
                </a:solidFill>
                <a:latin typeface="+mn-lt"/>
                <a:ea typeface="+mn-ea"/>
                <a:cs typeface="+mn-cs"/>
              </a:rPr>
              <a:t>solicitor believes on reasonable grounds that the law would compel its disclosure to that</a:t>
            </a:r>
          </a:p>
          <a:p>
            <a:r>
              <a:rPr lang="en-AU" sz="1200" b="0" i="0" u="none" strike="noStrike" kern="1200" baseline="0" dirty="0" smtClean="0">
                <a:solidFill>
                  <a:schemeClr val="tx1"/>
                </a:solidFill>
                <a:latin typeface="+mn-lt"/>
                <a:ea typeface="+mn-ea"/>
                <a:cs typeface="+mn-cs"/>
              </a:rPr>
              <a:t>person, whether or not a client makes a claim of legal professional privilege or confidentiality;</a:t>
            </a:r>
          </a:p>
          <a:p>
            <a:r>
              <a:rPr lang="en-AU" sz="1200" b="0" i="0" u="none" strike="noStrike" kern="1200" baseline="0" dirty="0" smtClean="0">
                <a:solidFill>
                  <a:schemeClr val="tx1"/>
                </a:solidFill>
                <a:latin typeface="+mn-lt"/>
                <a:ea typeface="+mn-ea"/>
                <a:cs typeface="+mn-cs"/>
              </a:rPr>
              <a:t>3.4 the solicitor discloses the information to a particular person in circumstances in which the</a:t>
            </a:r>
          </a:p>
          <a:p>
            <a:r>
              <a:rPr lang="en-AU" sz="1200" b="0" i="0" u="none" strike="noStrike" kern="1200" baseline="0" dirty="0" smtClean="0">
                <a:solidFill>
                  <a:schemeClr val="tx1"/>
                </a:solidFill>
                <a:latin typeface="+mn-lt"/>
                <a:ea typeface="+mn-ea"/>
                <a:cs typeface="+mn-cs"/>
              </a:rPr>
              <a:t>solicitor believes on reasonable grounds that it is necessary to disclose that information to</a:t>
            </a:r>
          </a:p>
          <a:p>
            <a:r>
              <a:rPr lang="en-AU" sz="1200" b="0" i="0" u="none" strike="noStrike" kern="1200" baseline="0" dirty="0" smtClean="0">
                <a:solidFill>
                  <a:schemeClr val="tx1"/>
                </a:solidFill>
                <a:latin typeface="+mn-lt"/>
                <a:ea typeface="+mn-ea"/>
                <a:cs typeface="+mn-cs"/>
              </a:rPr>
              <a:t>that person for the sole purpose of avoiding the probable commission of a serious offence;</a:t>
            </a:r>
          </a:p>
          <a:p>
            <a:r>
              <a:rPr lang="en-AU" sz="1200" b="0" i="0" u="none" strike="noStrike" kern="1200" baseline="0" dirty="0" smtClean="0">
                <a:solidFill>
                  <a:schemeClr val="tx1"/>
                </a:solidFill>
                <a:latin typeface="+mn-lt"/>
                <a:ea typeface="+mn-ea"/>
                <a:cs typeface="+mn-cs"/>
              </a:rPr>
              <a:t>3.5 the information has lost its confidentiality;</a:t>
            </a:r>
          </a:p>
          <a:p>
            <a:r>
              <a:rPr lang="en-AU" sz="1200" b="0" i="0" u="none" strike="noStrike" kern="1200" baseline="0" dirty="0" smtClean="0">
                <a:solidFill>
                  <a:schemeClr val="tx1"/>
                </a:solidFill>
                <a:latin typeface="+mn-lt"/>
                <a:ea typeface="+mn-ea"/>
                <a:cs typeface="+mn-cs"/>
              </a:rPr>
              <a:t>3.6 the solicitor obtains the information from another person who is not bound by the</a:t>
            </a:r>
          </a:p>
          <a:p>
            <a:r>
              <a:rPr lang="en-AU" sz="1200" b="0" i="0" u="none" strike="noStrike" kern="1200" baseline="0" dirty="0" smtClean="0">
                <a:solidFill>
                  <a:schemeClr val="tx1"/>
                </a:solidFill>
                <a:latin typeface="+mn-lt"/>
                <a:ea typeface="+mn-ea"/>
                <a:cs typeface="+mn-cs"/>
              </a:rPr>
              <a:t>confidentiality owed by the solicitor to the client and who does not give the information</a:t>
            </a:r>
          </a:p>
          <a:p>
            <a:r>
              <a:rPr lang="en-AU" sz="1200" b="0" i="0" u="none" strike="noStrike" kern="1200" baseline="0" dirty="0" smtClean="0">
                <a:solidFill>
                  <a:schemeClr val="tx1"/>
                </a:solidFill>
                <a:latin typeface="+mn-lt"/>
                <a:ea typeface="+mn-ea"/>
                <a:cs typeface="+mn-cs"/>
              </a:rPr>
              <a:t>confidentially to the solicitor; or</a:t>
            </a:r>
          </a:p>
          <a:p>
            <a:r>
              <a:rPr lang="en-AU" sz="1200" b="0" i="0" u="none" strike="noStrike" kern="1200" baseline="0" dirty="0" smtClean="0">
                <a:solidFill>
                  <a:schemeClr val="tx1"/>
                </a:solidFill>
                <a:latin typeface="+mn-lt"/>
                <a:ea typeface="+mn-ea"/>
                <a:cs typeface="+mn-cs"/>
              </a:rPr>
              <a:t>3.7 in the solicitor’s opinion the disclosure of the information is required to prevent imminent</a:t>
            </a:r>
          </a:p>
          <a:p>
            <a:r>
              <a:rPr lang="en-AU" sz="1200" b="0" i="0" u="none" strike="noStrike" kern="1200" baseline="0" dirty="0" smtClean="0">
                <a:solidFill>
                  <a:schemeClr val="tx1"/>
                </a:solidFill>
                <a:latin typeface="+mn-lt"/>
                <a:ea typeface="+mn-ea"/>
                <a:cs typeface="+mn-cs"/>
              </a:rPr>
              <a:t>serious physical harm to the client or to another person</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18</a:t>
            </a:fld>
            <a:endParaRPr lang="en-AU"/>
          </a:p>
        </p:txBody>
      </p:sp>
    </p:spTree>
    <p:extLst>
      <p:ext uri="{BB962C8B-B14F-4D97-AF65-F5344CB8AC3E}">
        <p14:creationId xmlns:p14="http://schemas.microsoft.com/office/powerpoint/2010/main" val="3549430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was some</a:t>
            </a:r>
            <a:r>
              <a:rPr lang="en-AU" baseline="0" dirty="0" smtClean="0"/>
              <a:t> minor hysteria last year when Microsoft launched its Office 365 cloud product, and some enterprising journalist asked Microsoft in the UK whether, because they were a US company, customers’ data would be subject to access under the Patriot Act (“</a:t>
            </a:r>
            <a:r>
              <a:rPr lang="en-AU" dirty="0" smtClean="0">
                <a:effectLst/>
              </a:rPr>
              <a:t>Uniting (and) Strengthening America (by) Providing Appropriate Tools Required (to) Intercept (and) </a:t>
            </a:r>
            <a:r>
              <a:rPr lang="en-AU" i="0" dirty="0" smtClean="0">
                <a:effectLst/>
              </a:rPr>
              <a:t>Obstruct Terrorism Act of 2001”), and Microsoft said yes it would.</a:t>
            </a:r>
          </a:p>
          <a:p>
            <a:endParaRPr lang="en-AU" i="0" dirty="0" smtClean="0">
              <a:effectLst/>
            </a:endParaRPr>
          </a:p>
          <a:p>
            <a:r>
              <a:rPr lang="en-AU" i="0" dirty="0" smtClean="0">
                <a:effectLst/>
              </a:rPr>
              <a:t>It turns out that’s right, but it was probably always the case, even in the</a:t>
            </a:r>
            <a:r>
              <a:rPr lang="en-AU" i="0" baseline="0" dirty="0" smtClean="0">
                <a:effectLst/>
              </a:rPr>
              <a:t> absence of the Patriot Act, and that other countries including Australia have that right as well when investigating criminal behaviour.</a:t>
            </a:r>
            <a:endParaRPr lang="en-AU" i="0" dirty="0" smtClean="0">
              <a:effectLst/>
            </a:endParaRPr>
          </a:p>
          <a:p>
            <a:endParaRPr lang="en-AU" i="0" dirty="0" smtClean="0">
              <a:effectLst/>
            </a:endParaRPr>
          </a:p>
          <a:p>
            <a:r>
              <a:rPr lang="en-AU" i="0" dirty="0" smtClean="0">
                <a:effectLst/>
              </a:rPr>
              <a:t>Incidentally (and ironically), does anyone know how the Sept 11 conspirators communicated with one another?  Hotmail (save as draft)</a:t>
            </a:r>
            <a:endParaRPr lang="en-AU" i="0" dirty="0"/>
          </a:p>
        </p:txBody>
      </p:sp>
      <p:sp>
        <p:nvSpPr>
          <p:cNvPr id="4" name="Slide Number Placeholder 3"/>
          <p:cNvSpPr>
            <a:spLocks noGrp="1"/>
          </p:cNvSpPr>
          <p:nvPr>
            <p:ph type="sldNum" sz="quarter" idx="10"/>
          </p:nvPr>
        </p:nvSpPr>
        <p:spPr/>
        <p:txBody>
          <a:bodyPr/>
          <a:lstStyle/>
          <a:p>
            <a:fld id="{D1D5B8CF-A05A-45CB-8A37-70AF153C8D8E}" type="slidenum">
              <a:rPr lang="en-AU" smtClean="0"/>
              <a:t>20</a:t>
            </a:fld>
            <a:endParaRPr lang="en-AU"/>
          </a:p>
        </p:txBody>
      </p:sp>
    </p:spTree>
    <p:extLst>
      <p:ext uri="{BB962C8B-B14F-4D97-AF65-F5344CB8AC3E}">
        <p14:creationId xmlns:p14="http://schemas.microsoft.com/office/powerpoint/2010/main" val="4284695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TLS on</a:t>
            </a:r>
            <a:r>
              <a:rPr lang="en-AU" baseline="0" dirty="0" smtClean="0"/>
              <a:t> web-interaction: automated tool called </a:t>
            </a:r>
            <a:r>
              <a:rPr lang="en-AU" baseline="0" dirty="0" err="1" smtClean="0"/>
              <a:t>firesheep</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21</a:t>
            </a:fld>
            <a:endParaRPr lang="en-AU"/>
          </a:p>
        </p:txBody>
      </p:sp>
    </p:spTree>
    <p:extLst>
      <p:ext uri="{BB962C8B-B14F-4D97-AF65-F5344CB8AC3E}">
        <p14:creationId xmlns:p14="http://schemas.microsoft.com/office/powerpoint/2010/main" val="3777841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Likely worse, the larger</a:t>
            </a:r>
            <a:r>
              <a:rPr lang="en-AU" baseline="0" dirty="0" smtClean="0"/>
              <a:t> the provider</a:t>
            </a:r>
          </a:p>
          <a:p>
            <a:endParaRPr lang="en-AU" baseline="0" dirty="0" smtClean="0"/>
          </a:p>
          <a:p>
            <a:r>
              <a:rPr lang="en-AU" baseline="0" dirty="0" smtClean="0"/>
              <a:t>May not even be willing to discuss the issue: heavy reliance on standard form terms.</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23</a:t>
            </a:fld>
            <a:endParaRPr lang="en-AU"/>
          </a:p>
        </p:txBody>
      </p:sp>
    </p:spTree>
    <p:extLst>
      <p:ext uri="{BB962C8B-B14F-4D97-AF65-F5344CB8AC3E}">
        <p14:creationId xmlns:p14="http://schemas.microsoft.com/office/powerpoint/2010/main" val="728253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story of a legal</a:t>
            </a:r>
            <a:r>
              <a:rPr lang="en-AU" baseline="0" dirty="0" smtClean="0"/>
              <a:t> practice management “cloud” vendor who was paid in advance for 3 months, but was told before the three month period started that the client was going elsewhere at the end of the period.   Refunded the payment and told them they were turned off as at 5pm the next Friday.</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24</a:t>
            </a:fld>
            <a:endParaRPr lang="en-AU"/>
          </a:p>
        </p:txBody>
      </p:sp>
    </p:spTree>
    <p:extLst>
      <p:ext uri="{BB962C8B-B14F-4D97-AF65-F5344CB8AC3E}">
        <p14:creationId xmlns:p14="http://schemas.microsoft.com/office/powerpoint/2010/main" val="1899792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data hosting, application hosting, ICT managed services, ASP services, software-as-a-service, platform-as-a-service, infrastructure-as-a-service, utility </a:t>
            </a:r>
            <a:r>
              <a:rPr lang="en-AU" dirty="0" smtClean="0"/>
              <a:t>computing</a:t>
            </a:r>
          </a:p>
          <a:p>
            <a:r>
              <a:rPr lang="en-AU" dirty="0" smtClean="0"/>
              <a:t>Deal with ICT Managed Services in a bit</a:t>
            </a:r>
            <a:r>
              <a:rPr lang="en-AU" baseline="0" dirty="0" smtClean="0"/>
              <a:t> more detail.  Closer relationship.  An outsource.  You will get a contact/relationship manager who will manage the provision of services on external infrastructure for your business.  Typically used for the outsource of an existing IT function.</a:t>
            </a:r>
          </a:p>
          <a:p>
            <a:endParaRPr lang="en-AU" baseline="0" dirty="0" smtClean="0"/>
          </a:p>
          <a:p>
            <a:r>
              <a:rPr lang="en-AU" baseline="0" dirty="0" smtClean="0"/>
              <a:t>Distinguish from “cloud” in the sense that cloud is usually a little more “self-serve”</a:t>
            </a:r>
            <a:endParaRPr lang="en-AU" dirty="0" smtClean="0"/>
          </a:p>
        </p:txBody>
      </p:sp>
      <p:sp>
        <p:nvSpPr>
          <p:cNvPr id="4" name="Slide Number Placeholder 3"/>
          <p:cNvSpPr>
            <a:spLocks noGrp="1"/>
          </p:cNvSpPr>
          <p:nvPr>
            <p:ph type="sldNum" sz="quarter" idx="10"/>
          </p:nvPr>
        </p:nvSpPr>
        <p:spPr/>
        <p:txBody>
          <a:bodyPr/>
          <a:lstStyle/>
          <a:p>
            <a:fld id="{D1D5B8CF-A05A-45CB-8A37-70AF153C8D8E}" type="slidenum">
              <a:rPr lang="en-AU" smtClean="0"/>
              <a:t>4</a:t>
            </a:fld>
            <a:endParaRPr lang="en-AU"/>
          </a:p>
        </p:txBody>
      </p:sp>
    </p:spTree>
    <p:extLst>
      <p:ext uri="{BB962C8B-B14F-4D97-AF65-F5344CB8AC3E}">
        <p14:creationId xmlns:p14="http://schemas.microsoft.com/office/powerpoint/2010/main" val="374134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6B41D5F-694C-49DC-AC83-376ADD562DE5}" type="slidenum">
              <a:rPr lang="en-US"/>
              <a:pPr/>
              <a:t>5</a:t>
            </a:fld>
            <a:endParaRPr lang="en-US"/>
          </a:p>
        </p:txBody>
      </p:sp>
      <p:sp>
        <p:nvSpPr>
          <p:cNvPr id="27649" name="Rectangle 1"/>
          <p:cNvSpPr txBox="1">
            <a:spLocks noGrp="1" noRot="1" noChangeAspect="1" noChangeArrowheads="1"/>
          </p:cNvSpPr>
          <p:nvPr>
            <p:ph type="sldImg"/>
          </p:nvPr>
        </p:nvSpPr>
        <p:spPr bwMode="auto">
          <a:xfrm>
            <a:off x="1296988" y="955675"/>
            <a:ext cx="4262437" cy="31972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947620" y="4358165"/>
            <a:ext cx="4964202" cy="38381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6545356-E63C-4A6D-A441-2CF8FB1CFC7B}" type="slidenum">
              <a:rPr lang="en-US"/>
              <a:pPr/>
              <a:t>6</a:t>
            </a:fld>
            <a:endParaRPr lang="en-US"/>
          </a:p>
        </p:txBody>
      </p:sp>
      <p:sp>
        <p:nvSpPr>
          <p:cNvPr id="28673" name="Rectangle 1"/>
          <p:cNvSpPr txBox="1">
            <a:spLocks noGrp="1" noRot="1" noChangeAspect="1" noChangeArrowheads="1"/>
          </p:cNvSpPr>
          <p:nvPr>
            <p:ph type="sldImg"/>
          </p:nvPr>
        </p:nvSpPr>
        <p:spPr bwMode="auto">
          <a:xfrm>
            <a:off x="1296988" y="955675"/>
            <a:ext cx="4262437" cy="31972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947620" y="4358165"/>
            <a:ext cx="4964202" cy="37607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Google’s Oregon data </a:t>
            </a:r>
            <a:r>
              <a:rPr lang="en-US" dirty="0" err="1" smtClean="0"/>
              <a:t>centre</a:t>
            </a:r>
            <a:r>
              <a:rPr lang="en-US" dirty="0" smtClean="0"/>
              <a:t> on the Colorado river</a:t>
            </a:r>
          </a:p>
          <a:p>
            <a:r>
              <a:rPr lang="en-US" dirty="0" smtClean="0"/>
              <a:t>NB Google building USD120M</a:t>
            </a:r>
            <a:r>
              <a:rPr lang="en-US" baseline="0" dirty="0" smtClean="0"/>
              <a:t> </a:t>
            </a:r>
            <a:r>
              <a:rPr lang="en-US" dirty="0" smtClean="0"/>
              <a:t>DC in Singapore (+Taiwan and HK), operational by 2013.</a:t>
            </a:r>
            <a:r>
              <a:rPr lang="en-US" baseline="0" dirty="0" smtClean="0"/>
              <a:t>  NO DC in Australia.</a:t>
            </a:r>
          </a:p>
          <a:p>
            <a:r>
              <a:rPr lang="en-US" dirty="0" smtClean="0"/>
              <a:t>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Dropbox</a:t>
            </a:r>
            <a:r>
              <a:rPr lang="en-AU" dirty="0" smtClean="0"/>
              <a:t> for storage slightly different model,</a:t>
            </a:r>
            <a:r>
              <a:rPr lang="en-AU" baseline="0" dirty="0" smtClean="0"/>
              <a:t> charging for storage ($20/100GB/month), or for teams ($13/user/month for 5 users)</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8</a:t>
            </a:fld>
            <a:endParaRPr lang="en-AU"/>
          </a:p>
        </p:txBody>
      </p:sp>
    </p:spTree>
    <p:extLst>
      <p:ext uri="{BB962C8B-B14F-4D97-AF65-F5344CB8AC3E}">
        <p14:creationId xmlns:p14="http://schemas.microsoft.com/office/powerpoint/2010/main" val="169950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By synchronisation issues I mean making a copy on your notebook, and on a data stick, and</a:t>
            </a:r>
            <a:r>
              <a:rPr lang="en-AU" baseline="0" dirty="0" smtClean="0"/>
              <a:t> emailing it to yourself</a:t>
            </a:r>
          </a:p>
          <a:p>
            <a:r>
              <a:rPr lang="en-AU" baseline="0" dirty="0" smtClean="0"/>
              <a:t>About 2.3% of notebooks are lost or stolen each year (about 30M); 7% of notebooks lost/stolen in their useful life</a:t>
            </a:r>
          </a:p>
          <a:p>
            <a:r>
              <a:rPr lang="en-AU" baseline="0" dirty="0" smtClean="0"/>
              <a:t>An interesting stat: more than 1M notebooks are lost </a:t>
            </a:r>
            <a:r>
              <a:rPr lang="en-AU" i="1" baseline="0" dirty="0" smtClean="0"/>
              <a:t>just at airports</a:t>
            </a:r>
            <a:r>
              <a:rPr lang="en-AU" baseline="0" dirty="0" smtClean="0"/>
              <a:t> each year, ~60% are returned to lost-and-found, where almost none are claimed</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10</a:t>
            </a:fld>
            <a:endParaRPr lang="en-AU"/>
          </a:p>
        </p:txBody>
      </p:sp>
    </p:spTree>
    <p:extLst>
      <p:ext uri="{BB962C8B-B14F-4D97-AF65-F5344CB8AC3E}">
        <p14:creationId xmlns:p14="http://schemas.microsoft.com/office/powerpoint/2010/main" val="3070502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Gold standard is “five nines” or</a:t>
            </a:r>
            <a:r>
              <a:rPr lang="en-AU" baseline="0" dirty="0" smtClean="0"/>
              <a:t> 99.999% uptime = just over 5 minutes/year </a:t>
            </a:r>
            <a:r>
              <a:rPr lang="en-AU" baseline="0" dirty="0" smtClean="0"/>
              <a:t>down</a:t>
            </a:r>
          </a:p>
          <a:p>
            <a:r>
              <a:rPr lang="en-AU" baseline="0" dirty="0" smtClean="0"/>
              <a:t>Windows Azure (component-based) offers 99.95%</a:t>
            </a:r>
          </a:p>
          <a:p>
            <a:r>
              <a:rPr lang="en-AU" baseline="0" dirty="0" smtClean="0"/>
              <a:t>It’s not that personnel are better or worse, it’s just that the high-availability infrastructure is cost-prohibitive unless you operate at a massive scale.  For example, I worked on the &lt;client&gt; agreement for &lt;</a:t>
            </a:r>
            <a:r>
              <a:rPr lang="en-AU" baseline="0" dirty="0" err="1" smtClean="0"/>
              <a:t>govt</a:t>
            </a:r>
            <a:r>
              <a:rPr lang="en-AU" baseline="0" dirty="0" smtClean="0"/>
              <a:t>-personal&gt; records: clearly high-availability is required.  The cost of achieving the high-availability required (compared with the cost of the system which would just “do the job” but have no failover redundancy) almost doubled the infrastructure cost.</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11</a:t>
            </a:fld>
            <a:endParaRPr lang="en-AU"/>
          </a:p>
        </p:txBody>
      </p:sp>
    </p:spTree>
    <p:extLst>
      <p:ext uri="{BB962C8B-B14F-4D97-AF65-F5344CB8AC3E}">
        <p14:creationId xmlns:p14="http://schemas.microsoft.com/office/powerpoint/2010/main" val="187208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the big advantage that gets lost when we start</a:t>
            </a:r>
            <a:r>
              <a:rPr lang="en-AU" baseline="0" dirty="0" smtClean="0"/>
              <a:t> talking about the details</a:t>
            </a:r>
          </a:p>
          <a:p>
            <a:endParaRPr lang="en-AU" baseline="0" dirty="0" smtClean="0"/>
          </a:p>
          <a:p>
            <a:r>
              <a:rPr lang="en-AU" baseline="0" dirty="0" smtClean="0"/>
              <a:t>People say, that’s always been the promise of IT, but it really works in the cloud because the implementation details are deliberately abstracted away.  That’s the whole point of the cloud metaphor.</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12</a:t>
            </a:fld>
            <a:endParaRPr lang="en-AU"/>
          </a:p>
        </p:txBody>
      </p:sp>
    </p:spTree>
    <p:extLst>
      <p:ext uri="{BB962C8B-B14F-4D97-AF65-F5344CB8AC3E}">
        <p14:creationId xmlns:p14="http://schemas.microsoft.com/office/powerpoint/2010/main" val="62015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Eg</a:t>
            </a:r>
            <a:r>
              <a:rPr lang="en-AU" dirty="0" smtClean="0"/>
              <a:t>, amazon web services (AWS) offers</a:t>
            </a:r>
            <a:r>
              <a:rPr lang="en-AU" baseline="0" dirty="0" smtClean="0"/>
              <a:t> cloud-based building blocks, which could be combined into a package offered by a smaller provider</a:t>
            </a:r>
            <a:endParaRPr lang="en-AU" dirty="0"/>
          </a:p>
        </p:txBody>
      </p:sp>
      <p:sp>
        <p:nvSpPr>
          <p:cNvPr id="4" name="Slide Number Placeholder 3"/>
          <p:cNvSpPr>
            <a:spLocks noGrp="1"/>
          </p:cNvSpPr>
          <p:nvPr>
            <p:ph type="sldNum" sz="quarter" idx="10"/>
          </p:nvPr>
        </p:nvSpPr>
        <p:spPr/>
        <p:txBody>
          <a:bodyPr/>
          <a:lstStyle/>
          <a:p>
            <a:fld id="{D1D5B8CF-A05A-45CB-8A37-70AF153C8D8E}" type="slidenum">
              <a:rPr lang="en-AU" smtClean="0"/>
              <a:t>13</a:t>
            </a:fld>
            <a:endParaRPr lang="en-AU"/>
          </a:p>
        </p:txBody>
      </p:sp>
    </p:spTree>
    <p:extLst>
      <p:ext uri="{BB962C8B-B14F-4D97-AF65-F5344CB8AC3E}">
        <p14:creationId xmlns:p14="http://schemas.microsoft.com/office/powerpoint/2010/main" val="308034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63325A3-1347-431F-B3C5-858C4E809609}" type="datetimeFigureOut">
              <a:rPr lang="en-AU" smtClean="0"/>
              <a:t>16/03/2012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31346887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3325A3-1347-431F-B3C5-858C4E809609}" type="datetimeFigureOut">
              <a:rPr lang="en-AU" smtClean="0"/>
              <a:t>16/03/2012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39892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3325A3-1347-431F-B3C5-858C4E809609}" type="datetimeFigureOut">
              <a:rPr lang="en-AU" smtClean="0"/>
              <a:t>16/03/2012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325652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425356"/>
          </a:xfrm>
        </p:spPr>
        <p:txBody>
          <a:bodyPr/>
          <a:lstStyle>
            <a:lvl1pPr marL="342000">
              <a:spcBef>
                <a:spcPts val="1200"/>
              </a:spcBef>
              <a:defRPr>
                <a:latin typeface="Tahoma" pitchFamily="34" charset="0"/>
                <a:ea typeface="Tahoma" pitchFamily="34" charset="0"/>
                <a:cs typeface="Tahoma" pitchFamily="34" charset="0"/>
              </a:defRPr>
            </a:lvl1pPr>
            <a:lvl2pPr>
              <a:spcBef>
                <a:spcPts val="800"/>
              </a:spcBef>
              <a:defRPr>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vl4pP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Title 6"/>
          <p:cNvSpPr>
            <a:spLocks noGrp="1"/>
          </p:cNvSpPr>
          <p:nvPr>
            <p:ph type="title"/>
          </p:nvPr>
        </p:nvSpPr>
        <p:spPr>
          <a:xfrm>
            <a:off x="457200" y="274639"/>
            <a:ext cx="8229600" cy="1088658"/>
          </a:xfrm>
        </p:spPr>
        <p:txBody>
          <a:bodyPr>
            <a:normAutofit/>
          </a:bodyPr>
          <a:lstStyle>
            <a:lvl1pPr algn="l">
              <a:defRPr sz="4000">
                <a:latin typeface="Tahoma" pitchFamily="34" charset="0"/>
                <a:ea typeface="Tahoma" pitchFamily="34" charset="0"/>
                <a:cs typeface="Tahoma" pitchFamily="34" charset="0"/>
              </a:defRPr>
            </a:lvl1pPr>
          </a:lstStyle>
          <a:p>
            <a:r>
              <a:rPr lang="en-US" dirty="0" smtClean="0"/>
              <a:t>Click to edit Master title style</a:t>
            </a:r>
            <a:endParaRPr lang="en-AU" dirty="0"/>
          </a:p>
        </p:txBody>
      </p:sp>
      <p:sp>
        <p:nvSpPr>
          <p:cNvPr id="8" name="Rectangle 7"/>
          <p:cNvSpPr/>
          <p:nvPr userDrawn="1"/>
        </p:nvSpPr>
        <p:spPr>
          <a:xfrm>
            <a:off x="-25042" y="1363297"/>
            <a:ext cx="9169041" cy="162018"/>
          </a:xfrm>
          <a:prstGeom prst="rect">
            <a:avLst/>
          </a:prstGeom>
          <a:gradFill>
            <a:gsLst>
              <a:gs pos="0">
                <a:srgbClr val="FFC000"/>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userDrawn="1"/>
        </p:nvSpPr>
        <p:spPr>
          <a:xfrm>
            <a:off x="-25042" y="6533964"/>
            <a:ext cx="9169041" cy="324036"/>
          </a:xfrm>
          <a:prstGeom prst="rect">
            <a:avLst/>
          </a:prstGeom>
          <a:gradFill>
            <a:gsLst>
              <a:gs pos="100000">
                <a:srgbClr val="FFC000"/>
              </a:gs>
              <a:gs pos="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472145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3325A3-1347-431F-B3C5-858C4E809609}" type="datetimeFigureOut">
              <a:rPr lang="en-AU" smtClean="0"/>
              <a:t>16/03/2012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126798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63325A3-1347-431F-B3C5-858C4E809609}" type="datetimeFigureOut">
              <a:rPr lang="en-AU" smtClean="0"/>
              <a:t>16/03/2012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203251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63325A3-1347-431F-B3C5-858C4E809609}" type="datetimeFigureOut">
              <a:rPr lang="en-AU" smtClean="0"/>
              <a:t>16/03/2012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69854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63325A3-1347-431F-B3C5-858C4E809609}" type="datetimeFigureOut">
              <a:rPr lang="en-AU" smtClean="0"/>
              <a:t>16/03/2012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320012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325A3-1347-431F-B3C5-858C4E809609}" type="datetimeFigureOut">
              <a:rPr lang="en-AU" smtClean="0"/>
              <a:t>16/03/2012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128614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325A3-1347-431F-B3C5-858C4E809609}" type="datetimeFigureOut">
              <a:rPr lang="en-AU" smtClean="0"/>
              <a:t>16/03/2012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188297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325A3-1347-431F-B3C5-858C4E809609}" type="datetimeFigureOut">
              <a:rPr lang="en-AU" smtClean="0"/>
              <a:t>16/03/2012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1D91C8-227F-465B-B8D2-D38C35478761}" type="slidenum">
              <a:rPr lang="en-AU" smtClean="0"/>
              <a:t>‹#›</a:t>
            </a:fld>
            <a:endParaRPr lang="en-AU"/>
          </a:p>
        </p:txBody>
      </p:sp>
    </p:spTree>
    <p:extLst>
      <p:ext uri="{BB962C8B-B14F-4D97-AF65-F5344CB8AC3E}">
        <p14:creationId xmlns:p14="http://schemas.microsoft.com/office/powerpoint/2010/main" val="115098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325A3-1347-431F-B3C5-858C4E809609}" type="datetimeFigureOut">
              <a:rPr lang="en-AU" smtClean="0"/>
              <a:t>16/03/2012</a:t>
            </a:fld>
            <a:endParaRPr lang="en-AU"/>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D91C8-227F-465B-B8D2-D38C35478761}" type="slidenum">
              <a:rPr lang="en-AU" smtClean="0"/>
              <a:t>‹#›</a:t>
            </a:fld>
            <a:endParaRPr lang="en-AU"/>
          </a:p>
        </p:txBody>
      </p:sp>
    </p:spTree>
    <p:extLst>
      <p:ext uri="{BB962C8B-B14F-4D97-AF65-F5344CB8AC3E}">
        <p14:creationId xmlns:p14="http://schemas.microsoft.com/office/powerpoint/2010/main" val="416253209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e.sevensnap.com/blog/wp-content/uploads/cloud.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36000"/>
                    </a14:imgEffect>
                  </a14:imgLayer>
                </a14:imgProps>
              </a:ext>
              <a:ext uri="{28A0092B-C50C-407E-A947-70E740481C1C}">
                <a14:useLocalDpi xmlns:a14="http://schemas.microsoft.com/office/drawing/2010/main" val="0"/>
              </a:ext>
            </a:extLst>
          </a:blip>
          <a:srcRect/>
          <a:stretch>
            <a:fillRect/>
          </a:stretch>
        </p:blipFill>
        <p:spPr bwMode="auto">
          <a:xfrm>
            <a:off x="3923928" y="1237480"/>
            <a:ext cx="4314825" cy="26955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0" y="908720"/>
            <a:ext cx="8095928" cy="2376264"/>
          </a:xfrm>
        </p:spPr>
        <p:txBody>
          <a:bodyPr lIns="432000">
            <a:noAutofit/>
          </a:bodyPr>
          <a:lstStyle/>
          <a:p>
            <a:pPr algn="l"/>
            <a:r>
              <a:rPr lang="en-AU" sz="4000" dirty="0" smtClean="0">
                <a:latin typeface="Tahoma" pitchFamily="34" charset="0"/>
                <a:ea typeface="Tahoma" pitchFamily="34" charset="0"/>
                <a:cs typeface="Tahoma" pitchFamily="34" charset="0"/>
              </a:rPr>
              <a:t>ICT managed </a:t>
            </a:r>
            <a:r>
              <a:rPr lang="en-AU" sz="4000" dirty="0">
                <a:latin typeface="Tahoma" pitchFamily="34" charset="0"/>
                <a:ea typeface="Tahoma" pitchFamily="34" charset="0"/>
                <a:cs typeface="Tahoma" pitchFamily="34" charset="0"/>
              </a:rPr>
              <a:t>s</a:t>
            </a:r>
            <a:r>
              <a:rPr lang="en-AU" sz="4000" dirty="0" smtClean="0">
                <a:latin typeface="Tahoma" pitchFamily="34" charset="0"/>
                <a:ea typeface="Tahoma" pitchFamily="34" charset="0"/>
                <a:cs typeface="Tahoma" pitchFamily="34" charset="0"/>
              </a:rPr>
              <a:t>ervices</a:t>
            </a:r>
            <a:r>
              <a:rPr lang="en-AU" sz="4000" dirty="0">
                <a:latin typeface="Tahoma" pitchFamily="34" charset="0"/>
                <a:ea typeface="Tahoma" pitchFamily="34" charset="0"/>
                <a:cs typeface="Tahoma" pitchFamily="34" charset="0"/>
              </a:rPr>
              <a:t/>
            </a:r>
            <a:br>
              <a:rPr lang="en-AU" sz="4000" dirty="0">
                <a:latin typeface="Tahoma" pitchFamily="34" charset="0"/>
                <a:ea typeface="Tahoma" pitchFamily="34" charset="0"/>
                <a:cs typeface="Tahoma" pitchFamily="34" charset="0"/>
              </a:rPr>
            </a:br>
            <a:r>
              <a:rPr lang="en-AU" sz="4000" dirty="0" smtClean="0">
                <a:latin typeface="Tahoma" pitchFamily="34" charset="0"/>
                <a:ea typeface="Tahoma" pitchFamily="34" charset="0"/>
                <a:cs typeface="Tahoma" pitchFamily="34" charset="0"/>
              </a:rPr>
              <a:t>and “cloud </a:t>
            </a:r>
            <a:r>
              <a:rPr lang="en-AU" sz="4000" dirty="0">
                <a:latin typeface="Tahoma" pitchFamily="34" charset="0"/>
                <a:ea typeface="Tahoma" pitchFamily="34" charset="0"/>
                <a:cs typeface="Tahoma" pitchFamily="34" charset="0"/>
              </a:rPr>
              <a:t>c</a:t>
            </a:r>
            <a:r>
              <a:rPr lang="en-AU" sz="4000" dirty="0" smtClean="0">
                <a:latin typeface="Tahoma" pitchFamily="34" charset="0"/>
                <a:ea typeface="Tahoma" pitchFamily="34" charset="0"/>
                <a:cs typeface="Tahoma" pitchFamily="34" charset="0"/>
              </a:rPr>
              <a:t>omputing”</a:t>
            </a:r>
            <a:endParaRPr lang="en-AU" sz="4000" dirty="0">
              <a:latin typeface="Tahoma" pitchFamily="34" charset="0"/>
              <a:ea typeface="Tahoma" pitchFamily="34" charset="0"/>
              <a:cs typeface="Tahoma" pitchFamily="34" charset="0"/>
            </a:endParaRPr>
          </a:p>
        </p:txBody>
      </p:sp>
      <p:sp>
        <p:nvSpPr>
          <p:cNvPr id="5" name="Subtitle 4"/>
          <p:cNvSpPr>
            <a:spLocks noGrp="1"/>
          </p:cNvSpPr>
          <p:nvPr>
            <p:ph type="subTitle" idx="1"/>
          </p:nvPr>
        </p:nvSpPr>
        <p:spPr>
          <a:xfrm>
            <a:off x="0" y="4725144"/>
            <a:ext cx="9144000" cy="504056"/>
          </a:xfrm>
          <a:gradFill>
            <a:gsLst>
              <a:gs pos="0">
                <a:srgbClr val="FFC000"/>
              </a:gs>
              <a:gs pos="100000">
                <a:schemeClr val="bg1"/>
              </a:gs>
            </a:gsLst>
            <a:lin ang="0" scaled="1"/>
          </a:gradFill>
        </p:spPr>
        <p:txBody>
          <a:bodyPr lIns="432000" tIns="90000" rIns="0" bIns="0">
            <a:normAutofit/>
          </a:bodyPr>
          <a:lstStyle/>
          <a:p>
            <a:pPr algn="l"/>
            <a:r>
              <a:rPr lang="en-AU" sz="2000" b="1" dirty="0" smtClean="0">
                <a:solidFill>
                  <a:schemeClr val="tx1"/>
                </a:solidFill>
                <a:latin typeface="Tahoma" pitchFamily="34" charset="0"/>
                <a:ea typeface="Tahoma" pitchFamily="34" charset="0"/>
                <a:cs typeface="Tahoma" pitchFamily="34" charset="0"/>
              </a:rPr>
              <a:t>Patrick Sefton</a:t>
            </a:r>
            <a:r>
              <a:rPr lang="en-AU" sz="2000" dirty="0" smtClean="0">
                <a:solidFill>
                  <a:schemeClr val="tx1"/>
                </a:solidFill>
                <a:latin typeface="Tahoma" pitchFamily="34" charset="0"/>
                <a:ea typeface="Tahoma" pitchFamily="34" charset="0"/>
                <a:cs typeface="Tahoma" pitchFamily="34" charset="0"/>
              </a:rPr>
              <a:t>  |  Principal, Brightline Lawyers</a:t>
            </a:r>
            <a:endParaRPr lang="en-AU" sz="2000" dirty="0">
              <a:solidFill>
                <a:schemeClr val="tx1"/>
              </a:solidFill>
              <a:latin typeface="Tahoma" pitchFamily="34" charset="0"/>
              <a:ea typeface="Tahoma" pitchFamily="34" charset="0"/>
              <a:cs typeface="Tahoma"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00" y="5517232"/>
            <a:ext cx="3888432" cy="1031731"/>
          </a:xfrm>
          <a:prstGeom prst="rect">
            <a:avLst/>
          </a:prstGeom>
        </p:spPr>
      </p:pic>
    </p:spTree>
    <p:extLst>
      <p:ext uri="{BB962C8B-B14F-4D97-AF65-F5344CB8AC3E}">
        <p14:creationId xmlns:p14="http://schemas.microsoft.com/office/powerpoint/2010/main" val="1785811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nature of cloud services is to be available anywhere there is internet connectivity</a:t>
            </a:r>
          </a:p>
          <a:p>
            <a:pPr lvl="1"/>
            <a:r>
              <a:rPr lang="en-AU" dirty="0" smtClean="0"/>
              <a:t>mobile devices</a:t>
            </a:r>
          </a:p>
          <a:p>
            <a:pPr lvl="1"/>
            <a:r>
              <a:rPr lang="en-AU" dirty="0" smtClean="0"/>
              <a:t>out-of-office locations</a:t>
            </a:r>
          </a:p>
          <a:p>
            <a:r>
              <a:rPr lang="en-AU" dirty="0" smtClean="0"/>
              <a:t>reduce “synchronisation” issues</a:t>
            </a:r>
          </a:p>
          <a:p>
            <a:r>
              <a:rPr lang="en-AU" dirty="0" smtClean="0"/>
              <a:t>improve </a:t>
            </a:r>
            <a:r>
              <a:rPr lang="en-AU" dirty="0" smtClean="0"/>
              <a:t>security</a:t>
            </a:r>
          </a:p>
          <a:p>
            <a:pPr lvl="1"/>
            <a:r>
              <a:rPr lang="en-AU" dirty="0" smtClean="0"/>
              <a:t>fewer copies</a:t>
            </a:r>
            <a:br>
              <a:rPr lang="en-AU" dirty="0" smtClean="0"/>
            </a:br>
            <a:r>
              <a:rPr lang="en-AU" dirty="0" smtClean="0"/>
              <a:t>particularly on notebooks, data sticks</a:t>
            </a:r>
            <a:endParaRPr lang="en-AU" dirty="0" smtClean="0"/>
          </a:p>
        </p:txBody>
      </p:sp>
      <p:sp>
        <p:nvSpPr>
          <p:cNvPr id="3" name="Title 2"/>
          <p:cNvSpPr>
            <a:spLocks noGrp="1"/>
          </p:cNvSpPr>
          <p:nvPr>
            <p:ph type="title"/>
          </p:nvPr>
        </p:nvSpPr>
        <p:spPr/>
        <p:txBody>
          <a:bodyPr/>
          <a:lstStyle/>
          <a:p>
            <a:r>
              <a:rPr lang="en-AU" dirty="0" smtClean="0"/>
              <a:t>Opportunities – ubiquity</a:t>
            </a:r>
            <a:endParaRPr lang="en-AU" dirty="0"/>
          </a:p>
        </p:txBody>
      </p:sp>
    </p:spTree>
    <p:extLst>
      <p:ext uri="{BB962C8B-B14F-4D97-AF65-F5344CB8AC3E}">
        <p14:creationId xmlns:p14="http://schemas.microsoft.com/office/powerpoint/2010/main" val="101870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smtClean="0"/>
              <a:t>replication, redundancy, </a:t>
            </a:r>
            <a:r>
              <a:rPr lang="en-AU" dirty="0" smtClean="0"/>
              <a:t>scale, dedicated organisation</a:t>
            </a:r>
            <a:r>
              <a:rPr lang="en-AU" dirty="0"/>
              <a:t> </a:t>
            </a:r>
            <a:r>
              <a:rPr lang="en-AU" dirty="0" smtClean="0"/>
              <a:t>= higher quality service</a:t>
            </a:r>
            <a:endParaRPr lang="en-AU" dirty="0" smtClean="0"/>
          </a:p>
          <a:p>
            <a:pPr lvl="1"/>
            <a:r>
              <a:rPr lang="en-AU" dirty="0" err="1"/>
              <a:t>e</a:t>
            </a:r>
            <a:r>
              <a:rPr lang="en-AU" dirty="0" err="1" smtClean="0"/>
              <a:t>g</a:t>
            </a:r>
            <a:r>
              <a:rPr lang="en-AU" dirty="0" smtClean="0"/>
              <a:t>, both Microsoft and Google offer 99.9% availability, even on </a:t>
            </a:r>
            <a:r>
              <a:rPr lang="en-AU" dirty="0" smtClean="0"/>
              <a:t>low-end </a:t>
            </a:r>
            <a:r>
              <a:rPr lang="en-AU" dirty="0" smtClean="0"/>
              <a:t>cloud products</a:t>
            </a:r>
          </a:p>
          <a:p>
            <a:pPr lvl="1"/>
            <a:r>
              <a:rPr lang="en-AU" dirty="0" err="1"/>
              <a:t>i</a:t>
            </a:r>
            <a:r>
              <a:rPr lang="en-AU" dirty="0" err="1" smtClean="0"/>
              <a:t>e</a:t>
            </a:r>
            <a:r>
              <a:rPr lang="en-AU" dirty="0" smtClean="0"/>
              <a:t>, down no </a:t>
            </a:r>
            <a:r>
              <a:rPr lang="en-AU" dirty="0" smtClean="0"/>
              <a:t>more than 43 </a:t>
            </a:r>
            <a:r>
              <a:rPr lang="en-AU" dirty="0" smtClean="0"/>
              <a:t>minutes/month</a:t>
            </a:r>
            <a:endParaRPr lang="en-AU" dirty="0" smtClean="0"/>
          </a:p>
          <a:p>
            <a:pPr lvl="1"/>
            <a:r>
              <a:rPr lang="en-AU" i="1" dirty="0" smtClean="0"/>
              <a:t>much</a:t>
            </a:r>
            <a:r>
              <a:rPr lang="en-AU" dirty="0" smtClean="0"/>
              <a:t> better than the average for in-house </a:t>
            </a:r>
            <a:r>
              <a:rPr lang="en-AU" dirty="0" smtClean="0"/>
              <a:t>systems</a:t>
            </a:r>
          </a:p>
          <a:p>
            <a:pPr lvl="1"/>
            <a:r>
              <a:rPr lang="en-AU" dirty="0" smtClean="0"/>
              <a:t>should include SLA expectations in services agreement, though will not be a stop-loss</a:t>
            </a:r>
            <a:endParaRPr lang="en-AU" dirty="0" smtClean="0"/>
          </a:p>
        </p:txBody>
      </p:sp>
      <p:sp>
        <p:nvSpPr>
          <p:cNvPr id="3" name="Title 2"/>
          <p:cNvSpPr>
            <a:spLocks noGrp="1"/>
          </p:cNvSpPr>
          <p:nvPr>
            <p:ph type="title"/>
          </p:nvPr>
        </p:nvSpPr>
        <p:spPr/>
        <p:txBody>
          <a:bodyPr/>
          <a:lstStyle/>
          <a:p>
            <a:r>
              <a:rPr lang="en-AU" dirty="0" smtClean="0"/>
              <a:t>Opportunities – service levels</a:t>
            </a:r>
            <a:endParaRPr lang="en-AU" dirty="0"/>
          </a:p>
        </p:txBody>
      </p:sp>
    </p:spTree>
    <p:extLst>
      <p:ext uri="{BB962C8B-B14F-4D97-AF65-F5344CB8AC3E}">
        <p14:creationId xmlns:p14="http://schemas.microsoft.com/office/powerpoint/2010/main" val="1946445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great technology is invisible</a:t>
            </a:r>
          </a:p>
          <a:p>
            <a:r>
              <a:rPr lang="en-AU" dirty="0" smtClean="0"/>
              <a:t>allows users (</a:t>
            </a:r>
            <a:r>
              <a:rPr lang="en-AU" dirty="0" err="1" smtClean="0"/>
              <a:t>ie</a:t>
            </a:r>
            <a:r>
              <a:rPr lang="en-AU" dirty="0" smtClean="0"/>
              <a:t>, lawyers &amp; support staff) to get on with what we’re good at</a:t>
            </a:r>
          </a:p>
          <a:p>
            <a:r>
              <a:rPr lang="en-AU" dirty="0" smtClean="0"/>
              <a:t>cloud technologies are particularly good for abstracting those details</a:t>
            </a:r>
          </a:p>
          <a:p>
            <a:pPr lvl="1"/>
            <a:r>
              <a:rPr lang="en-AU" dirty="0" smtClean="0"/>
              <a:t>only have to make sure one thing’s working (</a:t>
            </a:r>
            <a:r>
              <a:rPr lang="en-AU" dirty="0" err="1" smtClean="0"/>
              <a:t>ie</a:t>
            </a:r>
            <a:r>
              <a:rPr lang="en-AU" dirty="0" smtClean="0"/>
              <a:t>, internet connectivity, usually)</a:t>
            </a:r>
          </a:p>
          <a:p>
            <a:pPr lvl="1"/>
            <a:r>
              <a:rPr lang="en-AU" dirty="0" smtClean="0"/>
              <a:t>best case, everything else “just works”</a:t>
            </a:r>
            <a:endParaRPr lang="en-AU" dirty="0"/>
          </a:p>
        </p:txBody>
      </p:sp>
      <p:sp>
        <p:nvSpPr>
          <p:cNvPr id="3" name="Title 2"/>
          <p:cNvSpPr>
            <a:spLocks noGrp="1"/>
          </p:cNvSpPr>
          <p:nvPr>
            <p:ph type="title"/>
          </p:nvPr>
        </p:nvSpPr>
        <p:spPr/>
        <p:txBody>
          <a:bodyPr/>
          <a:lstStyle/>
          <a:p>
            <a:r>
              <a:rPr lang="en-AU" dirty="0" smtClean="0"/>
              <a:t>Opportunities – service abstraction</a:t>
            </a:r>
            <a:endParaRPr lang="en-AU" dirty="0"/>
          </a:p>
        </p:txBody>
      </p:sp>
    </p:spTree>
    <p:extLst>
      <p:ext uri="{BB962C8B-B14F-4D97-AF65-F5344CB8AC3E}">
        <p14:creationId xmlns:p14="http://schemas.microsoft.com/office/powerpoint/2010/main" val="2179376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b="1" dirty="0"/>
              <a:t>s</a:t>
            </a:r>
            <a:r>
              <a:rPr lang="en-AU" b="1" dirty="0" smtClean="0"/>
              <a:t>cale</a:t>
            </a:r>
            <a:r>
              <a:rPr lang="en-AU" dirty="0" smtClean="0"/>
              <a:t> drives internet businesses</a:t>
            </a:r>
          </a:p>
          <a:p>
            <a:pPr lvl="1"/>
            <a:r>
              <a:rPr lang="en-AU" dirty="0" smtClean="0"/>
              <a:t>provide a “scalable” standard service at a low price</a:t>
            </a:r>
          </a:p>
          <a:p>
            <a:pPr lvl="1"/>
            <a:r>
              <a:rPr lang="en-AU" dirty="0" smtClean="0"/>
              <a:t>very low direct interaction</a:t>
            </a:r>
          </a:p>
          <a:p>
            <a:pPr lvl="1"/>
            <a:r>
              <a:rPr lang="en-AU" dirty="0" smtClean="0"/>
              <a:t>high level of automation / self-help</a:t>
            </a:r>
          </a:p>
          <a:p>
            <a:pPr lvl="1"/>
            <a:r>
              <a:rPr lang="en-AU" dirty="0" smtClean="0"/>
              <a:t>smaller providers may provide more personalised assistance</a:t>
            </a:r>
            <a:endParaRPr lang="en-AU" dirty="0"/>
          </a:p>
        </p:txBody>
      </p:sp>
      <p:sp>
        <p:nvSpPr>
          <p:cNvPr id="3" name="Title 2"/>
          <p:cNvSpPr>
            <a:spLocks noGrp="1"/>
          </p:cNvSpPr>
          <p:nvPr>
            <p:ph type="title"/>
          </p:nvPr>
        </p:nvSpPr>
        <p:spPr/>
        <p:txBody>
          <a:bodyPr/>
          <a:lstStyle/>
          <a:p>
            <a:r>
              <a:rPr lang="en-AU" dirty="0"/>
              <a:t>C</a:t>
            </a:r>
            <a:r>
              <a:rPr lang="en-AU" dirty="0" smtClean="0"/>
              <a:t>hoosing a provider</a:t>
            </a:r>
            <a:endParaRPr lang="en-AU" dirty="0"/>
          </a:p>
        </p:txBody>
      </p:sp>
    </p:spTree>
    <p:extLst>
      <p:ext uri="{BB962C8B-B14F-4D97-AF65-F5344CB8AC3E}">
        <p14:creationId xmlns:p14="http://schemas.microsoft.com/office/powerpoint/2010/main" val="265789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smtClean="0"/>
              <a:t>smaller/custom providers may </a:t>
            </a:r>
            <a:r>
              <a:rPr lang="en-AU" dirty="0"/>
              <a:t>use larger providers as </a:t>
            </a:r>
            <a:r>
              <a:rPr lang="en-AU" dirty="0" smtClean="0"/>
              <a:t>“back end” components</a:t>
            </a:r>
            <a:endParaRPr lang="en-AU" dirty="0"/>
          </a:p>
          <a:p>
            <a:pPr lvl="1"/>
            <a:r>
              <a:rPr lang="en-AU" dirty="0" err="1"/>
              <a:t>eg</a:t>
            </a:r>
            <a:r>
              <a:rPr lang="en-AU" dirty="0"/>
              <a:t>, AWS, </a:t>
            </a:r>
            <a:r>
              <a:rPr lang="en-AU" dirty="0" err="1"/>
              <a:t>AppEngine</a:t>
            </a:r>
            <a:r>
              <a:rPr lang="en-AU" dirty="0"/>
              <a:t>, </a:t>
            </a:r>
            <a:r>
              <a:rPr lang="en-AU" dirty="0" smtClean="0"/>
              <a:t>Azure</a:t>
            </a:r>
          </a:p>
          <a:p>
            <a:r>
              <a:rPr lang="en-AU" dirty="0" smtClean="0"/>
              <a:t>if service provider will not itself host, then find out who will host and where</a:t>
            </a:r>
          </a:p>
          <a:p>
            <a:pPr lvl="1"/>
            <a:r>
              <a:rPr lang="en-AU" dirty="0" smtClean="0"/>
              <a:t>privacy</a:t>
            </a:r>
            <a:r>
              <a:rPr lang="en-AU" dirty="0"/>
              <a:t> </a:t>
            </a:r>
            <a:r>
              <a:rPr lang="en-AU" dirty="0" smtClean="0"/>
              <a:t>and security arrangements depend on data centre as much as service provider</a:t>
            </a:r>
          </a:p>
          <a:p>
            <a:pPr lvl="1"/>
            <a:r>
              <a:rPr lang="en-AU" dirty="0" smtClean="0"/>
              <a:t>understand what’s going on (with data, at the start, “you don’t need to know” is unhelpful)</a:t>
            </a:r>
            <a:endParaRPr lang="en-AU" dirty="0"/>
          </a:p>
        </p:txBody>
      </p:sp>
      <p:sp>
        <p:nvSpPr>
          <p:cNvPr id="3" name="Title 2"/>
          <p:cNvSpPr>
            <a:spLocks noGrp="1"/>
          </p:cNvSpPr>
          <p:nvPr>
            <p:ph type="title"/>
          </p:nvPr>
        </p:nvSpPr>
        <p:spPr/>
        <p:txBody>
          <a:bodyPr/>
          <a:lstStyle/>
          <a:p>
            <a:r>
              <a:rPr lang="en-AU" dirty="0" smtClean="0"/>
              <a:t>Choosing a provider</a:t>
            </a:r>
            <a:endParaRPr lang="en-AU" dirty="0"/>
          </a:p>
        </p:txBody>
      </p:sp>
    </p:spTree>
    <p:extLst>
      <p:ext uri="{BB962C8B-B14F-4D97-AF65-F5344CB8AC3E}">
        <p14:creationId xmlns:p14="http://schemas.microsoft.com/office/powerpoint/2010/main" val="1582781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a:t>c</a:t>
            </a:r>
            <a:r>
              <a:rPr lang="en-AU" dirty="0" smtClean="0"/>
              <a:t>ompliance and certification –</a:t>
            </a:r>
            <a:br>
              <a:rPr lang="en-AU" dirty="0" smtClean="0"/>
            </a:br>
            <a:r>
              <a:rPr lang="en-AU" dirty="0" smtClean="0"/>
              <a:t>formal standards </a:t>
            </a:r>
            <a:r>
              <a:rPr lang="en-AU" dirty="0"/>
              <a:t>for data centres</a:t>
            </a:r>
            <a:endParaRPr lang="en-AU" dirty="0" smtClean="0"/>
          </a:p>
          <a:p>
            <a:pPr lvl="1"/>
            <a:r>
              <a:rPr lang="en-AU" sz="2600" dirty="0" smtClean="0"/>
              <a:t>ANSI/TIA-942 or </a:t>
            </a:r>
            <a:r>
              <a:rPr lang="en-AU" sz="2600" i="1" dirty="0" smtClean="0"/>
              <a:t>Uptime Institute</a:t>
            </a:r>
            <a:r>
              <a:rPr lang="en-AU" sz="2600" dirty="0" smtClean="0"/>
              <a:t> “Tier” certification: Tier 4 is the most stringent</a:t>
            </a:r>
          </a:p>
          <a:p>
            <a:pPr lvl="1"/>
            <a:r>
              <a:rPr lang="en-AU" sz="2600" dirty="0" smtClean="0"/>
              <a:t>might also see PCI DSS (credit-card standard) or FISMA/HIPAA (US federal regulatory standards for government and health)</a:t>
            </a:r>
          </a:p>
          <a:p>
            <a:pPr lvl="1"/>
            <a:r>
              <a:rPr lang="en-AU" sz="2600" dirty="0" smtClean="0"/>
              <a:t>ISO/IEC 27000 is an information security standard for all types of organisation</a:t>
            </a:r>
          </a:p>
          <a:p>
            <a:pPr lvl="1"/>
            <a:r>
              <a:rPr lang="en-AU" sz="2600" dirty="0"/>
              <a:t>o</a:t>
            </a:r>
            <a:r>
              <a:rPr lang="en-AU" sz="2600" dirty="0" smtClean="0"/>
              <a:t>ther customers?</a:t>
            </a:r>
          </a:p>
        </p:txBody>
      </p:sp>
      <p:sp>
        <p:nvSpPr>
          <p:cNvPr id="3" name="Title 2"/>
          <p:cNvSpPr>
            <a:spLocks noGrp="1"/>
          </p:cNvSpPr>
          <p:nvPr>
            <p:ph type="title"/>
          </p:nvPr>
        </p:nvSpPr>
        <p:spPr/>
        <p:txBody>
          <a:bodyPr/>
          <a:lstStyle/>
          <a:p>
            <a:r>
              <a:rPr lang="en-AU" dirty="0" smtClean="0"/>
              <a:t>Choosing a provider</a:t>
            </a:r>
            <a:endParaRPr lang="en-AU" dirty="0"/>
          </a:p>
        </p:txBody>
      </p:sp>
    </p:spTree>
    <p:extLst>
      <p:ext uri="{BB962C8B-B14F-4D97-AF65-F5344CB8AC3E}">
        <p14:creationId xmlns:p14="http://schemas.microsoft.com/office/powerpoint/2010/main" val="205610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the Big Issue with cloud services</a:t>
            </a:r>
          </a:p>
          <a:p>
            <a:r>
              <a:rPr lang="en-AU" dirty="0" smtClean="0"/>
              <a:t>your data (and your clients’) does not reside on your own infrastructure</a:t>
            </a:r>
          </a:p>
          <a:p>
            <a:pPr lvl="1"/>
            <a:r>
              <a:rPr lang="en-AU" dirty="0"/>
              <a:t>right and continuity of </a:t>
            </a:r>
            <a:r>
              <a:rPr lang="en-AU" dirty="0" smtClean="0"/>
              <a:t>access</a:t>
            </a:r>
            <a:endParaRPr lang="en-AU" dirty="0"/>
          </a:p>
          <a:p>
            <a:pPr lvl="1"/>
            <a:r>
              <a:rPr lang="en-AU" dirty="0" smtClean="0"/>
              <a:t>security / confidentiality</a:t>
            </a:r>
          </a:p>
          <a:p>
            <a:pPr lvl="1"/>
            <a:r>
              <a:rPr lang="en-AU" dirty="0" smtClean="0"/>
              <a:t>compliance</a:t>
            </a:r>
          </a:p>
          <a:p>
            <a:pPr lvl="1"/>
            <a:r>
              <a:rPr lang="en-AU" dirty="0" smtClean="0"/>
              <a:t>jurisdiction</a:t>
            </a:r>
          </a:p>
        </p:txBody>
      </p:sp>
      <p:sp>
        <p:nvSpPr>
          <p:cNvPr id="3" name="Title 2"/>
          <p:cNvSpPr>
            <a:spLocks noGrp="1"/>
          </p:cNvSpPr>
          <p:nvPr>
            <p:ph type="title"/>
          </p:nvPr>
        </p:nvSpPr>
        <p:spPr/>
        <p:txBody>
          <a:bodyPr/>
          <a:lstStyle/>
          <a:p>
            <a:r>
              <a:rPr lang="en-AU" dirty="0" smtClean="0"/>
              <a:t>Issues – data sovereignty</a:t>
            </a:r>
            <a:endParaRPr lang="en-AU" dirty="0"/>
          </a:p>
        </p:txBody>
      </p:sp>
    </p:spTree>
    <p:extLst>
      <p:ext uri="{BB962C8B-B14F-4D97-AF65-F5344CB8AC3E}">
        <p14:creationId xmlns:p14="http://schemas.microsoft.com/office/powerpoint/2010/main" val="271508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smtClean="0"/>
              <a:t>address in services contract</a:t>
            </a:r>
          </a:p>
          <a:p>
            <a:r>
              <a:rPr lang="en-AU" dirty="0" smtClean="0"/>
              <a:t>contract should allow access / take copy / periodically obtain copy of data</a:t>
            </a:r>
          </a:p>
          <a:p>
            <a:r>
              <a:rPr lang="en-AU" dirty="0"/>
              <a:t>s</a:t>
            </a:r>
            <a:r>
              <a:rPr lang="en-AU" dirty="0" smtClean="0"/>
              <a:t>hould be provided in an appropriate exchange format</a:t>
            </a:r>
          </a:p>
          <a:p>
            <a:pPr lvl="1"/>
            <a:r>
              <a:rPr lang="en-AU" dirty="0" smtClean="0"/>
              <a:t>may be different from provider’s own internal format, which may be proprietary</a:t>
            </a:r>
          </a:p>
          <a:p>
            <a:r>
              <a:rPr lang="en-AU" dirty="0" smtClean="0"/>
              <a:t>should address insolvency, control change</a:t>
            </a:r>
            <a:endParaRPr lang="en-AU" dirty="0"/>
          </a:p>
        </p:txBody>
      </p:sp>
      <p:sp>
        <p:nvSpPr>
          <p:cNvPr id="3" name="Title 2"/>
          <p:cNvSpPr>
            <a:spLocks noGrp="1"/>
          </p:cNvSpPr>
          <p:nvPr>
            <p:ph type="title"/>
          </p:nvPr>
        </p:nvSpPr>
        <p:spPr/>
        <p:txBody>
          <a:bodyPr/>
          <a:lstStyle/>
          <a:p>
            <a:r>
              <a:rPr lang="en-AU" dirty="0" smtClean="0"/>
              <a:t>Right and continuity of access</a:t>
            </a:r>
            <a:endParaRPr lang="en-AU" dirty="0"/>
          </a:p>
        </p:txBody>
      </p:sp>
    </p:spTree>
    <p:extLst>
      <p:ext uri="{BB962C8B-B14F-4D97-AF65-F5344CB8AC3E}">
        <p14:creationId xmlns:p14="http://schemas.microsoft.com/office/powerpoint/2010/main" val="2478229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i="1" dirty="0" smtClean="0"/>
              <a:t>Legal </a:t>
            </a:r>
            <a:r>
              <a:rPr lang="en-AU" i="1" dirty="0"/>
              <a:t>Profession (Solicitors) Rule </a:t>
            </a:r>
            <a:r>
              <a:rPr lang="en-AU" i="1" dirty="0" smtClean="0"/>
              <a:t>2007</a:t>
            </a:r>
            <a:br>
              <a:rPr lang="en-AU" i="1" dirty="0" smtClean="0"/>
            </a:br>
            <a:r>
              <a:rPr lang="en-AU" dirty="0" smtClean="0"/>
              <a:t>Rule 3 – Confidentiality</a:t>
            </a:r>
          </a:p>
          <a:p>
            <a:pPr lvl="1"/>
            <a:r>
              <a:rPr lang="en-AU" dirty="0" smtClean="0"/>
              <a:t>prohibits disclosure of confidential client information without client authorisation</a:t>
            </a:r>
          </a:p>
          <a:p>
            <a:pPr lvl="1"/>
            <a:r>
              <a:rPr lang="en-AU" dirty="0" smtClean="0"/>
              <a:t>may need to amend retainer to provide for authorisation to use service provider</a:t>
            </a:r>
          </a:p>
          <a:p>
            <a:pPr lvl="1"/>
            <a:r>
              <a:rPr lang="en-AU" dirty="0" smtClean="0"/>
              <a:t>service provider should (of course) itself be bound to strict confidentiality obligations</a:t>
            </a:r>
            <a:endParaRPr lang="en-AU" dirty="0"/>
          </a:p>
        </p:txBody>
      </p:sp>
      <p:sp>
        <p:nvSpPr>
          <p:cNvPr id="3" name="Title 2"/>
          <p:cNvSpPr>
            <a:spLocks noGrp="1"/>
          </p:cNvSpPr>
          <p:nvPr>
            <p:ph type="title"/>
          </p:nvPr>
        </p:nvSpPr>
        <p:spPr/>
        <p:txBody>
          <a:bodyPr/>
          <a:lstStyle/>
          <a:p>
            <a:r>
              <a:rPr lang="en-AU" dirty="0" smtClean="0"/>
              <a:t>Security / confidentiality</a:t>
            </a:r>
            <a:endParaRPr lang="en-AU" dirty="0"/>
          </a:p>
        </p:txBody>
      </p:sp>
    </p:spTree>
    <p:extLst>
      <p:ext uri="{BB962C8B-B14F-4D97-AF65-F5344CB8AC3E}">
        <p14:creationId xmlns:p14="http://schemas.microsoft.com/office/powerpoint/2010/main" val="4172227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2800" dirty="0" smtClean="0"/>
              <a:t>NPP4 Data Security: must take reasonable steps to protect personal information</a:t>
            </a:r>
          </a:p>
          <a:p>
            <a:pPr lvl="1"/>
            <a:r>
              <a:rPr lang="en-AU" sz="2400" dirty="0" smtClean="0"/>
              <a:t>should be reflected in service provider agreement</a:t>
            </a:r>
          </a:p>
          <a:p>
            <a:r>
              <a:rPr lang="en-AU" sz="2800" dirty="0" smtClean="0"/>
              <a:t>NPP9 </a:t>
            </a:r>
            <a:r>
              <a:rPr lang="en-AU" sz="2800" dirty="0" err="1" smtClean="0"/>
              <a:t>Transborder</a:t>
            </a:r>
            <a:r>
              <a:rPr lang="en-AU" sz="2800" dirty="0" smtClean="0"/>
              <a:t> data flows: </a:t>
            </a:r>
            <a:r>
              <a:rPr lang="en-AU" sz="2800" dirty="0" err="1" smtClean="0"/>
              <a:t>o’seas</a:t>
            </a:r>
            <a:r>
              <a:rPr lang="en-AU" sz="2800" dirty="0" smtClean="0"/>
              <a:t> recipient must be bound by similar privacy law</a:t>
            </a:r>
          </a:p>
          <a:p>
            <a:pPr lvl="1"/>
            <a:r>
              <a:rPr lang="en-AU" sz="2400" dirty="0" smtClean="0"/>
              <a:t>should take care to determine which jurisdiction the data is located/stored in, if not Australia</a:t>
            </a:r>
          </a:p>
          <a:p>
            <a:r>
              <a:rPr lang="en-AU" sz="2800" dirty="0" smtClean="0"/>
              <a:t>NPP compliance generally should be reflected in provider agreement in specific terms</a:t>
            </a:r>
            <a:endParaRPr lang="en-AU" sz="2800" dirty="0"/>
          </a:p>
        </p:txBody>
      </p:sp>
      <p:sp>
        <p:nvSpPr>
          <p:cNvPr id="3" name="Title 2"/>
          <p:cNvSpPr>
            <a:spLocks noGrp="1"/>
          </p:cNvSpPr>
          <p:nvPr>
            <p:ph type="title"/>
          </p:nvPr>
        </p:nvSpPr>
        <p:spPr/>
        <p:txBody>
          <a:bodyPr/>
          <a:lstStyle/>
          <a:p>
            <a:r>
              <a:rPr lang="en-AU" dirty="0" smtClean="0"/>
              <a:t>Information privacy compliance</a:t>
            </a:r>
            <a:endParaRPr lang="en-AU" dirty="0"/>
          </a:p>
        </p:txBody>
      </p:sp>
    </p:spTree>
    <p:extLst>
      <p:ext uri="{BB962C8B-B14F-4D97-AF65-F5344CB8AC3E}">
        <p14:creationId xmlns:p14="http://schemas.microsoft.com/office/powerpoint/2010/main" val="306902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series of disruptive revolutions…</a:t>
            </a:r>
          </a:p>
          <a:p>
            <a:r>
              <a:rPr lang="en-AU" dirty="0" smtClean="0"/>
              <a:t>1980s: PC revolution</a:t>
            </a:r>
          </a:p>
          <a:p>
            <a:pPr lvl="1"/>
            <a:r>
              <a:rPr lang="en-AU" dirty="0"/>
              <a:t>e</a:t>
            </a:r>
            <a:r>
              <a:rPr lang="en-AU" dirty="0" smtClean="0"/>
              <a:t>nd dominance of centralised computing</a:t>
            </a:r>
          </a:p>
          <a:p>
            <a:pPr lvl="1"/>
            <a:r>
              <a:rPr lang="en-AU" dirty="0"/>
              <a:t>e</a:t>
            </a:r>
            <a:r>
              <a:rPr lang="en-AU" dirty="0" smtClean="0"/>
              <a:t>mpower individuals and workgroups</a:t>
            </a:r>
          </a:p>
          <a:p>
            <a:r>
              <a:rPr lang="en-AU" dirty="0" smtClean="0"/>
              <a:t>2000s: Internet revolution</a:t>
            </a:r>
          </a:p>
          <a:p>
            <a:pPr lvl="1"/>
            <a:r>
              <a:rPr lang="en-AU" dirty="0" smtClean="0"/>
              <a:t>3.4% of GDP</a:t>
            </a:r>
            <a:br>
              <a:rPr lang="en-AU" dirty="0" smtClean="0"/>
            </a:br>
            <a:r>
              <a:rPr lang="en-AU" dirty="0" smtClean="0"/>
              <a:t>21% of GDP growth (in mature countries)</a:t>
            </a:r>
            <a:r>
              <a:rPr lang="en-AU" dirty="0"/>
              <a:t/>
            </a:r>
            <a:br>
              <a:rPr lang="en-AU" dirty="0"/>
            </a:br>
            <a:r>
              <a:rPr lang="en-AU" dirty="0" smtClean="0"/>
              <a:t>10% increase in productivity for SMEs</a:t>
            </a:r>
          </a:p>
        </p:txBody>
      </p:sp>
      <p:sp>
        <p:nvSpPr>
          <p:cNvPr id="3" name="Title 2"/>
          <p:cNvSpPr>
            <a:spLocks noGrp="1"/>
          </p:cNvSpPr>
          <p:nvPr>
            <p:ph type="title"/>
          </p:nvPr>
        </p:nvSpPr>
        <p:spPr/>
        <p:txBody>
          <a:bodyPr/>
          <a:lstStyle/>
          <a:p>
            <a:r>
              <a:rPr lang="en-AU" dirty="0" smtClean="0"/>
              <a:t>ICT – a longer view (for context)</a:t>
            </a:r>
            <a:endParaRPr lang="en-AU" dirty="0"/>
          </a:p>
        </p:txBody>
      </p:sp>
    </p:spTree>
    <p:extLst>
      <p:ext uri="{BB962C8B-B14F-4D97-AF65-F5344CB8AC3E}">
        <p14:creationId xmlns:p14="http://schemas.microsoft.com/office/powerpoint/2010/main" val="283551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Concerns about government access</a:t>
            </a:r>
          </a:p>
          <a:p>
            <a:pPr lvl="1"/>
            <a:r>
              <a:rPr lang="en-AU" sz="2400" dirty="0" smtClean="0"/>
              <a:t>“library records” provision of </a:t>
            </a:r>
            <a:r>
              <a:rPr lang="en-AU" sz="2400" i="1" dirty="0" smtClean="0"/>
              <a:t>USA PATRIOT Act</a:t>
            </a:r>
            <a:r>
              <a:rPr lang="en-AU" sz="2400" dirty="0" smtClean="0"/>
              <a:t> allows access to records of entities located in the US, or which are US-based</a:t>
            </a:r>
          </a:p>
          <a:p>
            <a:pPr lvl="1"/>
            <a:r>
              <a:rPr lang="en-AU" sz="2400" i="1" dirty="0" smtClean="0"/>
              <a:t>Bank </a:t>
            </a:r>
            <a:r>
              <a:rPr lang="en-AU" sz="2400" i="1" dirty="0"/>
              <a:t>of Valletta </a:t>
            </a:r>
            <a:r>
              <a:rPr lang="en-AU" sz="2400" i="1" dirty="0" smtClean="0"/>
              <a:t>v NCA</a:t>
            </a:r>
            <a:r>
              <a:rPr lang="en-AU" sz="2400" dirty="0" smtClean="0"/>
              <a:t> </a:t>
            </a:r>
            <a:r>
              <a:rPr lang="en-AU" sz="2400" dirty="0"/>
              <a:t>[1999] </a:t>
            </a:r>
            <a:r>
              <a:rPr lang="en-AU" sz="2400" dirty="0" smtClean="0"/>
              <a:t>FCA required an Australian branch of a foreign bank to produce </a:t>
            </a:r>
            <a:r>
              <a:rPr lang="en-AU" sz="2400" dirty="0" err="1" smtClean="0"/>
              <a:t>o’seas</a:t>
            </a:r>
            <a:r>
              <a:rPr lang="en-AU" sz="2400" dirty="0" smtClean="0"/>
              <a:t> documents in Australian criminal proceedings</a:t>
            </a:r>
          </a:p>
          <a:p>
            <a:pPr lvl="1"/>
            <a:r>
              <a:rPr lang="en-AU" sz="2400" dirty="0" smtClean="0"/>
              <a:t>Australia is party to a number of mutual legal assistance treaties allowing access to data for the purpose of criminal investigations</a:t>
            </a:r>
          </a:p>
        </p:txBody>
      </p:sp>
      <p:sp>
        <p:nvSpPr>
          <p:cNvPr id="3" name="Title 2"/>
          <p:cNvSpPr>
            <a:spLocks noGrp="1"/>
          </p:cNvSpPr>
          <p:nvPr>
            <p:ph type="title"/>
          </p:nvPr>
        </p:nvSpPr>
        <p:spPr/>
        <p:txBody>
          <a:bodyPr/>
          <a:lstStyle/>
          <a:p>
            <a:r>
              <a:rPr lang="en-AU" dirty="0" smtClean="0"/>
              <a:t>Information privacy compliance</a:t>
            </a:r>
            <a:endParaRPr lang="en-AU" dirty="0"/>
          </a:p>
        </p:txBody>
      </p:sp>
    </p:spTree>
    <p:extLst>
      <p:ext uri="{BB962C8B-B14F-4D97-AF65-F5344CB8AC3E}">
        <p14:creationId xmlns:p14="http://schemas.microsoft.com/office/powerpoint/2010/main" val="3616763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contract should provide</a:t>
            </a:r>
          </a:p>
          <a:p>
            <a:pPr lvl="1"/>
            <a:r>
              <a:rPr lang="en-AU" dirty="0" smtClean="0"/>
              <a:t>encryption on-disk and on-the-wire</a:t>
            </a:r>
          </a:p>
          <a:p>
            <a:pPr lvl="1"/>
            <a:r>
              <a:rPr lang="en-AU" dirty="0" smtClean="0"/>
              <a:t>data will be entirely deleted (including backups) when the agreement ends</a:t>
            </a:r>
            <a:endParaRPr lang="en-AU" dirty="0"/>
          </a:p>
          <a:p>
            <a:r>
              <a:rPr lang="en-AU" dirty="0" smtClean="0"/>
              <a:t>difficult to police: have to trust contract and behaviour of the provider</a:t>
            </a:r>
          </a:p>
          <a:p>
            <a:r>
              <a:rPr lang="en-AU" dirty="0" smtClean="0"/>
              <a:t>frequently hear of used PC’s and drives bought with old data still present</a:t>
            </a:r>
          </a:p>
        </p:txBody>
      </p:sp>
      <p:sp>
        <p:nvSpPr>
          <p:cNvPr id="3" name="Title 2"/>
          <p:cNvSpPr>
            <a:spLocks noGrp="1"/>
          </p:cNvSpPr>
          <p:nvPr>
            <p:ph type="title"/>
          </p:nvPr>
        </p:nvSpPr>
        <p:spPr/>
        <p:txBody>
          <a:bodyPr/>
          <a:lstStyle/>
          <a:p>
            <a:r>
              <a:rPr lang="en-AU" dirty="0"/>
              <a:t>E</a:t>
            </a:r>
            <a:r>
              <a:rPr lang="en-AU" dirty="0" smtClean="0"/>
              <a:t>ncryption &amp; destruction</a:t>
            </a:r>
            <a:endParaRPr lang="en-AU" dirty="0"/>
          </a:p>
        </p:txBody>
      </p:sp>
    </p:spTree>
    <p:extLst>
      <p:ext uri="{BB962C8B-B14F-4D97-AF65-F5344CB8AC3E}">
        <p14:creationId xmlns:p14="http://schemas.microsoft.com/office/powerpoint/2010/main" val="631648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contract should identify provider’s DR plan</a:t>
            </a:r>
          </a:p>
          <a:p>
            <a:pPr lvl="1"/>
            <a:r>
              <a:rPr lang="en-AU" dirty="0" smtClean="0"/>
              <a:t>any size organisation should have one</a:t>
            </a:r>
          </a:p>
          <a:p>
            <a:pPr lvl="1"/>
            <a:r>
              <a:rPr lang="en-AU" dirty="0" smtClean="0"/>
              <a:t>less material for Amazon, Google, et al who have multiple redundant data centres</a:t>
            </a:r>
          </a:p>
          <a:p>
            <a:r>
              <a:rPr lang="en-AU" dirty="0" smtClean="0"/>
              <a:t>and YOU should have a DR plan</a:t>
            </a:r>
          </a:p>
          <a:p>
            <a:pPr lvl="1"/>
            <a:r>
              <a:rPr lang="en-AU" dirty="0" smtClean="0"/>
              <a:t>in the case the provider just suddenly disappears</a:t>
            </a:r>
          </a:p>
          <a:p>
            <a:pPr lvl="1"/>
            <a:r>
              <a:rPr lang="en-AU" dirty="0" err="1"/>
              <a:t>c</a:t>
            </a:r>
            <a:r>
              <a:rPr lang="en-AU" dirty="0" err="1" smtClean="0"/>
              <a:t>f</a:t>
            </a:r>
            <a:r>
              <a:rPr lang="en-AU" dirty="0" smtClean="0"/>
              <a:t> </a:t>
            </a:r>
            <a:r>
              <a:rPr lang="en-AU" dirty="0" err="1" smtClean="0"/>
              <a:t>MegaUpload</a:t>
            </a:r>
            <a:endParaRPr lang="en-AU" dirty="0" smtClean="0"/>
          </a:p>
        </p:txBody>
      </p:sp>
      <p:sp>
        <p:nvSpPr>
          <p:cNvPr id="3" name="Title 2"/>
          <p:cNvSpPr>
            <a:spLocks noGrp="1"/>
          </p:cNvSpPr>
          <p:nvPr>
            <p:ph type="title"/>
          </p:nvPr>
        </p:nvSpPr>
        <p:spPr/>
        <p:txBody>
          <a:bodyPr/>
          <a:lstStyle/>
          <a:p>
            <a:r>
              <a:rPr lang="en-AU" dirty="0" smtClean="0"/>
              <a:t>Issues – disaster recovery</a:t>
            </a:r>
            <a:endParaRPr lang="en-AU" dirty="0"/>
          </a:p>
        </p:txBody>
      </p:sp>
    </p:spTree>
    <p:extLst>
      <p:ext uri="{BB962C8B-B14F-4D97-AF65-F5344CB8AC3E}">
        <p14:creationId xmlns:p14="http://schemas.microsoft.com/office/powerpoint/2010/main" val="10382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difficult to avoid ICT industry-standard terms on liability and risk</a:t>
            </a:r>
          </a:p>
          <a:p>
            <a:pPr lvl="1"/>
            <a:r>
              <a:rPr lang="en-AU" dirty="0" smtClean="0"/>
              <a:t>cap on total liability, typically related to the price (best case, a multiple of the price)</a:t>
            </a:r>
          </a:p>
          <a:p>
            <a:pPr lvl="1"/>
            <a:r>
              <a:rPr lang="en-AU" dirty="0" smtClean="0"/>
              <a:t>exclusion of consequential loss</a:t>
            </a:r>
          </a:p>
          <a:p>
            <a:pPr lvl="1"/>
            <a:r>
              <a:rPr lang="en-AU" dirty="0" smtClean="0"/>
              <a:t>breach of SLAs (</a:t>
            </a:r>
            <a:r>
              <a:rPr lang="en-AU" dirty="0" err="1" smtClean="0"/>
              <a:t>eg</a:t>
            </a:r>
            <a:r>
              <a:rPr lang="en-AU" dirty="0" smtClean="0"/>
              <a:t>, uptime) typically results in service credit</a:t>
            </a:r>
          </a:p>
          <a:p>
            <a:pPr lvl="1"/>
            <a:r>
              <a:rPr lang="en-AU" dirty="0"/>
              <a:t>p</a:t>
            </a:r>
            <a:r>
              <a:rPr lang="en-AU" dirty="0" smtClean="0"/>
              <a:t>ossibly indemnity from liability to others</a:t>
            </a:r>
          </a:p>
        </p:txBody>
      </p:sp>
      <p:sp>
        <p:nvSpPr>
          <p:cNvPr id="3" name="Title 2"/>
          <p:cNvSpPr>
            <a:spLocks noGrp="1"/>
          </p:cNvSpPr>
          <p:nvPr>
            <p:ph type="title"/>
          </p:nvPr>
        </p:nvSpPr>
        <p:spPr/>
        <p:txBody>
          <a:bodyPr/>
          <a:lstStyle/>
          <a:p>
            <a:r>
              <a:rPr lang="en-AU" dirty="0" smtClean="0"/>
              <a:t>Liability and risk allocation</a:t>
            </a:r>
            <a:endParaRPr lang="en-AU" dirty="0"/>
          </a:p>
        </p:txBody>
      </p:sp>
    </p:spTree>
    <p:extLst>
      <p:ext uri="{BB962C8B-B14F-4D97-AF65-F5344CB8AC3E}">
        <p14:creationId xmlns:p14="http://schemas.microsoft.com/office/powerpoint/2010/main" val="2869422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e</a:t>
            </a:r>
            <a:r>
              <a:rPr lang="en-AU" dirty="0" smtClean="0"/>
              <a:t>nsure you have your data (backup) in hand before advising of change</a:t>
            </a:r>
          </a:p>
          <a:p>
            <a:r>
              <a:rPr lang="en-AU" dirty="0"/>
              <a:t>c</a:t>
            </a:r>
            <a:r>
              <a:rPr lang="en-AU" dirty="0" smtClean="0"/>
              <a:t>ould include “transition out” terms in agreement, but difficult to contract for genuine assistance</a:t>
            </a:r>
          </a:p>
          <a:p>
            <a:r>
              <a:rPr lang="en-AU" dirty="0"/>
              <a:t>h</a:t>
            </a:r>
            <a:r>
              <a:rPr lang="en-AU" dirty="0" smtClean="0"/>
              <a:t>ave appropriate </a:t>
            </a:r>
            <a:r>
              <a:rPr lang="en-AU" dirty="0"/>
              <a:t>notice periods</a:t>
            </a:r>
          </a:p>
          <a:p>
            <a:r>
              <a:rPr lang="en-AU" dirty="0"/>
              <a:t>s</a:t>
            </a:r>
            <a:r>
              <a:rPr lang="en-AU" dirty="0" smtClean="0"/>
              <a:t>ome providers notoriously unhelpful</a:t>
            </a:r>
          </a:p>
        </p:txBody>
      </p:sp>
      <p:sp>
        <p:nvSpPr>
          <p:cNvPr id="3" name="Title 2"/>
          <p:cNvSpPr>
            <a:spLocks noGrp="1"/>
          </p:cNvSpPr>
          <p:nvPr>
            <p:ph type="title"/>
          </p:nvPr>
        </p:nvSpPr>
        <p:spPr/>
        <p:txBody>
          <a:bodyPr/>
          <a:lstStyle/>
          <a:p>
            <a:r>
              <a:rPr lang="en-AU" dirty="0" smtClean="0"/>
              <a:t>Changing providers</a:t>
            </a:r>
            <a:endParaRPr lang="en-AU" dirty="0"/>
          </a:p>
        </p:txBody>
      </p:sp>
    </p:spTree>
    <p:extLst>
      <p:ext uri="{BB962C8B-B14F-4D97-AF65-F5344CB8AC3E}">
        <p14:creationId xmlns:p14="http://schemas.microsoft.com/office/powerpoint/2010/main" val="1558376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confidentiality critical to the preservation of privilege in client correspondence</a:t>
            </a:r>
          </a:p>
          <a:p>
            <a:r>
              <a:rPr lang="en-AU" dirty="0" smtClean="0"/>
              <a:t>agreement should contain:</a:t>
            </a:r>
          </a:p>
          <a:p>
            <a:pPr lvl="1"/>
            <a:r>
              <a:rPr lang="en-AU" dirty="0" smtClean="0"/>
              <a:t>strict confidentiality provisions</a:t>
            </a:r>
          </a:p>
          <a:p>
            <a:pPr lvl="1"/>
            <a:r>
              <a:rPr lang="en-AU" dirty="0" smtClean="0"/>
              <a:t>provisions dealing with what the provider must do if documents are sought from it, or if relevant legal action is threatened against it</a:t>
            </a:r>
            <a:br>
              <a:rPr lang="en-AU" dirty="0" smtClean="0"/>
            </a:br>
            <a:r>
              <a:rPr lang="en-AU" dirty="0" smtClean="0"/>
              <a:t>(</a:t>
            </a:r>
            <a:r>
              <a:rPr lang="en-AU" dirty="0" err="1" smtClean="0"/>
              <a:t>ie</a:t>
            </a:r>
            <a:r>
              <a:rPr lang="en-AU" dirty="0" smtClean="0"/>
              <a:t>, contact you immediately!)</a:t>
            </a:r>
            <a:endParaRPr lang="en-AU" dirty="0"/>
          </a:p>
        </p:txBody>
      </p:sp>
      <p:sp>
        <p:nvSpPr>
          <p:cNvPr id="3" name="Title 2"/>
          <p:cNvSpPr>
            <a:spLocks noGrp="1"/>
          </p:cNvSpPr>
          <p:nvPr>
            <p:ph type="title"/>
          </p:nvPr>
        </p:nvSpPr>
        <p:spPr/>
        <p:txBody>
          <a:bodyPr/>
          <a:lstStyle/>
          <a:p>
            <a:r>
              <a:rPr lang="en-AU" dirty="0" smtClean="0"/>
              <a:t>Other risks for lawyers: privilege</a:t>
            </a:r>
            <a:endParaRPr lang="en-AU" dirty="0"/>
          </a:p>
        </p:txBody>
      </p:sp>
    </p:spTree>
    <p:extLst>
      <p:ext uri="{BB962C8B-B14F-4D97-AF65-F5344CB8AC3E}">
        <p14:creationId xmlns:p14="http://schemas.microsoft.com/office/powerpoint/2010/main" val="3720488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i</a:t>
            </a:r>
            <a:r>
              <a:rPr lang="en-AU" dirty="0" smtClean="0"/>
              <a:t>f file in someone else’s hands, more difficult to enforce your lien</a:t>
            </a:r>
          </a:p>
          <a:p>
            <a:r>
              <a:rPr lang="en-AU" dirty="0" smtClean="0"/>
              <a:t>agreement with supplier should prevent supplier from delivering file directly to client, or subject to approval only</a:t>
            </a:r>
          </a:p>
          <a:p>
            <a:r>
              <a:rPr lang="en-AU" dirty="0" smtClean="0"/>
              <a:t>some providers seek lien over data to secure own payments: obviously high risk</a:t>
            </a:r>
          </a:p>
          <a:p>
            <a:endParaRPr lang="en-AU" dirty="0"/>
          </a:p>
        </p:txBody>
      </p:sp>
      <p:sp>
        <p:nvSpPr>
          <p:cNvPr id="3" name="Title 2"/>
          <p:cNvSpPr>
            <a:spLocks noGrp="1"/>
          </p:cNvSpPr>
          <p:nvPr>
            <p:ph type="title"/>
          </p:nvPr>
        </p:nvSpPr>
        <p:spPr/>
        <p:txBody>
          <a:bodyPr/>
          <a:lstStyle/>
          <a:p>
            <a:r>
              <a:rPr lang="en-AU" dirty="0" smtClean="0"/>
              <a:t>Other risks for lawyers: liens</a:t>
            </a:r>
            <a:endParaRPr lang="en-AU" dirty="0"/>
          </a:p>
        </p:txBody>
      </p:sp>
    </p:spTree>
    <p:extLst>
      <p:ext uri="{BB962C8B-B14F-4D97-AF65-F5344CB8AC3E}">
        <p14:creationId xmlns:p14="http://schemas.microsoft.com/office/powerpoint/2010/main" val="2246409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e.sevensnap.com/blog/wp-content/uploads/cloud.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36000"/>
                    </a14:imgEffect>
                  </a14:imgLayer>
                </a14:imgProps>
              </a:ext>
              <a:ext uri="{28A0092B-C50C-407E-A947-70E740481C1C}">
                <a14:useLocalDpi xmlns:a14="http://schemas.microsoft.com/office/drawing/2010/main" val="0"/>
              </a:ext>
            </a:extLst>
          </a:blip>
          <a:srcRect/>
          <a:stretch>
            <a:fillRect/>
          </a:stretch>
        </p:blipFill>
        <p:spPr bwMode="auto">
          <a:xfrm>
            <a:off x="1331640" y="260648"/>
            <a:ext cx="4314825" cy="26955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699" y="296652"/>
            <a:ext cx="4248432" cy="2376264"/>
          </a:xfrm>
        </p:spPr>
        <p:txBody>
          <a:bodyPr lIns="432000">
            <a:noAutofit/>
          </a:bodyPr>
          <a:lstStyle/>
          <a:p>
            <a:pPr algn="l"/>
            <a:r>
              <a:rPr lang="en-AU" sz="4000" dirty="0" smtClean="0">
                <a:latin typeface="Tahoma" pitchFamily="34" charset="0"/>
                <a:ea typeface="Tahoma" pitchFamily="34" charset="0"/>
                <a:cs typeface="Tahoma" pitchFamily="34" charset="0"/>
              </a:rPr>
              <a:t>Thank you</a:t>
            </a:r>
            <a:endParaRPr lang="en-AU" sz="4000" dirty="0">
              <a:latin typeface="Tahoma" pitchFamily="34" charset="0"/>
              <a:ea typeface="Tahoma" pitchFamily="34" charset="0"/>
              <a:cs typeface="Tahoma" pitchFamily="34" charset="0"/>
            </a:endParaRPr>
          </a:p>
        </p:txBody>
      </p:sp>
      <p:sp>
        <p:nvSpPr>
          <p:cNvPr id="5" name="Subtitle 4"/>
          <p:cNvSpPr>
            <a:spLocks noGrp="1"/>
          </p:cNvSpPr>
          <p:nvPr>
            <p:ph type="subTitle" idx="1"/>
          </p:nvPr>
        </p:nvSpPr>
        <p:spPr>
          <a:xfrm>
            <a:off x="0" y="4725144"/>
            <a:ext cx="9144000" cy="504056"/>
          </a:xfrm>
          <a:gradFill>
            <a:gsLst>
              <a:gs pos="0">
                <a:srgbClr val="FFC000"/>
              </a:gs>
              <a:gs pos="100000">
                <a:schemeClr val="bg1"/>
              </a:gs>
            </a:gsLst>
            <a:lin ang="0" scaled="1"/>
          </a:gradFill>
        </p:spPr>
        <p:txBody>
          <a:bodyPr lIns="432000" tIns="90000" rIns="0" bIns="0">
            <a:normAutofit/>
          </a:bodyPr>
          <a:lstStyle/>
          <a:p>
            <a:pPr algn="l"/>
            <a:endParaRPr lang="en-AU" sz="2000" dirty="0">
              <a:solidFill>
                <a:schemeClr val="tx1"/>
              </a:solidFill>
              <a:latin typeface="Tahoma" pitchFamily="34" charset="0"/>
              <a:ea typeface="Tahoma" pitchFamily="34" charset="0"/>
              <a:cs typeface="Tahoma"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00" y="5517232"/>
            <a:ext cx="3888432" cy="1031731"/>
          </a:xfrm>
          <a:prstGeom prst="rect">
            <a:avLst/>
          </a:prstGeom>
        </p:spPr>
      </p:pic>
      <p:sp>
        <p:nvSpPr>
          <p:cNvPr id="7" name="Title 3"/>
          <p:cNvSpPr txBox="1">
            <a:spLocks/>
          </p:cNvSpPr>
          <p:nvPr/>
        </p:nvSpPr>
        <p:spPr>
          <a:xfrm>
            <a:off x="4714785" y="2694832"/>
            <a:ext cx="4248432" cy="1728192"/>
          </a:xfrm>
          <a:prstGeom prst="rect">
            <a:avLst/>
          </a:prstGeom>
        </p:spPr>
        <p:txBody>
          <a:bodyPr vert="horz" lIns="4320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000" dirty="0" smtClean="0">
                <a:latin typeface="Tahoma" pitchFamily="34" charset="0"/>
                <a:ea typeface="Tahoma" pitchFamily="34" charset="0"/>
                <a:cs typeface="Tahoma" pitchFamily="34" charset="0"/>
              </a:rPr>
              <a:t>Patrick Sefton</a:t>
            </a:r>
            <a:br>
              <a:rPr lang="en-AU" sz="2000" dirty="0" smtClean="0">
                <a:latin typeface="Tahoma" pitchFamily="34" charset="0"/>
                <a:ea typeface="Tahoma" pitchFamily="34" charset="0"/>
                <a:cs typeface="Tahoma" pitchFamily="34" charset="0"/>
              </a:rPr>
            </a:br>
            <a:r>
              <a:rPr lang="en-AU" sz="2000" dirty="0" smtClean="0">
                <a:latin typeface="Tahoma" pitchFamily="34" charset="0"/>
                <a:ea typeface="Tahoma" pitchFamily="34" charset="0"/>
                <a:cs typeface="Tahoma" pitchFamily="34" charset="0"/>
              </a:rPr>
              <a:t>Principal, Brightline Lawyers</a:t>
            </a:r>
            <a:br>
              <a:rPr lang="en-AU" sz="2000" dirty="0" smtClean="0">
                <a:latin typeface="Tahoma" pitchFamily="34" charset="0"/>
                <a:ea typeface="Tahoma" pitchFamily="34" charset="0"/>
                <a:cs typeface="Tahoma" pitchFamily="34" charset="0"/>
              </a:rPr>
            </a:br>
            <a:r>
              <a:rPr lang="en-AU" sz="2000" dirty="0" err="1" smtClean="0">
                <a:latin typeface="Tahoma" pitchFamily="34" charset="0"/>
                <a:ea typeface="Tahoma" pitchFamily="34" charset="0"/>
                <a:cs typeface="Tahoma" pitchFamily="34" charset="0"/>
              </a:rPr>
              <a:t>Ph</a:t>
            </a:r>
            <a:r>
              <a:rPr lang="en-AU" sz="2000" dirty="0" smtClean="0">
                <a:latin typeface="Tahoma" pitchFamily="34" charset="0"/>
                <a:ea typeface="Tahoma" pitchFamily="34" charset="0"/>
                <a:cs typeface="Tahoma" pitchFamily="34" charset="0"/>
              </a:rPr>
              <a:t> 07 3160 9249</a:t>
            </a:r>
            <a:br>
              <a:rPr lang="en-AU" sz="2000" dirty="0" smtClean="0">
                <a:latin typeface="Tahoma" pitchFamily="34" charset="0"/>
                <a:ea typeface="Tahoma" pitchFamily="34" charset="0"/>
                <a:cs typeface="Tahoma" pitchFamily="34" charset="0"/>
              </a:rPr>
            </a:br>
            <a:r>
              <a:rPr lang="en-AU" sz="2000" dirty="0" smtClean="0">
                <a:latin typeface="Tahoma" pitchFamily="34" charset="0"/>
                <a:ea typeface="Tahoma" pitchFamily="34" charset="0"/>
                <a:cs typeface="Tahoma" pitchFamily="34" charset="0"/>
              </a:rPr>
              <a:t>Mob 0407 756 568</a:t>
            </a:r>
            <a:br>
              <a:rPr lang="en-AU" sz="2000" dirty="0" smtClean="0">
                <a:latin typeface="Tahoma" pitchFamily="34" charset="0"/>
                <a:ea typeface="Tahoma" pitchFamily="34" charset="0"/>
                <a:cs typeface="Tahoma" pitchFamily="34" charset="0"/>
              </a:rPr>
            </a:br>
            <a:r>
              <a:rPr lang="en-AU" sz="2000" i="1" dirty="0" smtClean="0">
                <a:latin typeface="Tahoma" pitchFamily="34" charset="0"/>
                <a:ea typeface="Tahoma" pitchFamily="34" charset="0"/>
                <a:cs typeface="Tahoma" pitchFamily="34" charset="0"/>
              </a:rPr>
              <a:t>patrick.sefton@brightline.com.au</a:t>
            </a:r>
            <a:endParaRPr lang="en-AU" sz="2000" i="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2915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smtClean="0"/>
              <a:t>(1) </a:t>
            </a:r>
            <a:r>
              <a:rPr lang="en-AU" dirty="0" smtClean="0"/>
              <a:t>Mobile</a:t>
            </a:r>
            <a:endParaRPr lang="en-AU" dirty="0" smtClean="0"/>
          </a:p>
          <a:p>
            <a:pPr lvl="1"/>
            <a:r>
              <a:rPr lang="en-AU" dirty="0" smtClean="0"/>
              <a:t>mobile (smartphone/tablet) shipments</a:t>
            </a:r>
            <a:br>
              <a:rPr lang="en-AU" dirty="0" smtClean="0"/>
            </a:br>
            <a:r>
              <a:rPr lang="en-AU" dirty="0" smtClean="0"/>
              <a:t>exceed notebook/desktop </a:t>
            </a:r>
            <a:r>
              <a:rPr lang="en-AU" dirty="0" smtClean="0"/>
              <a:t>since</a:t>
            </a:r>
            <a:r>
              <a:rPr lang="en-AU" dirty="0" smtClean="0"/>
              <a:t> </a:t>
            </a:r>
            <a:r>
              <a:rPr lang="en-AU" dirty="0" smtClean="0"/>
              <a:t>Q4-2010</a:t>
            </a:r>
          </a:p>
          <a:p>
            <a:pPr lvl="1"/>
            <a:r>
              <a:rPr lang="en-AU" dirty="0" smtClean="0"/>
              <a:t>1B </a:t>
            </a:r>
            <a:r>
              <a:rPr lang="en-AU" dirty="0" smtClean="0"/>
              <a:t>smartphones/tablets now in use</a:t>
            </a:r>
          </a:p>
          <a:p>
            <a:pPr lvl="1"/>
            <a:r>
              <a:rPr lang="en-AU" dirty="0" smtClean="0"/>
              <a:t>mobile internet users to exceed</a:t>
            </a:r>
            <a:br>
              <a:rPr lang="en-AU" dirty="0" smtClean="0"/>
            </a:br>
            <a:r>
              <a:rPr lang="en-AU" dirty="0" smtClean="0"/>
              <a:t>desktop users by Q1-2014</a:t>
            </a:r>
          </a:p>
        </p:txBody>
      </p:sp>
      <p:sp>
        <p:nvSpPr>
          <p:cNvPr id="3" name="Title 2"/>
          <p:cNvSpPr>
            <a:spLocks noGrp="1"/>
          </p:cNvSpPr>
          <p:nvPr>
            <p:ph type="title"/>
          </p:nvPr>
        </p:nvSpPr>
        <p:spPr/>
        <p:txBody>
          <a:bodyPr/>
          <a:lstStyle/>
          <a:p>
            <a:r>
              <a:rPr lang="en-AU" dirty="0" smtClean="0"/>
              <a:t>Now – </a:t>
            </a:r>
            <a:r>
              <a:rPr lang="en-AU" b="1" dirty="0" smtClean="0"/>
              <a:t>two</a:t>
            </a:r>
            <a:r>
              <a:rPr lang="en-AU" dirty="0" smtClean="0"/>
              <a:t> further </a:t>
            </a:r>
            <a:r>
              <a:rPr lang="en-AU" dirty="0" smtClean="0"/>
              <a:t>huge</a:t>
            </a:r>
            <a:r>
              <a:rPr lang="en-AU" dirty="0" smtClean="0"/>
              <a:t> </a:t>
            </a:r>
            <a:r>
              <a:rPr lang="en-AU" dirty="0" smtClean="0"/>
              <a:t>changes</a:t>
            </a:r>
            <a:endParaRPr lang="en-AU" dirty="0"/>
          </a:p>
        </p:txBody>
      </p:sp>
    </p:spTree>
    <p:extLst>
      <p:ext uri="{BB962C8B-B14F-4D97-AF65-F5344CB8AC3E}">
        <p14:creationId xmlns:p14="http://schemas.microsoft.com/office/powerpoint/2010/main" val="1994280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AU" dirty="0"/>
              <a:t>(2) “cloud computing”</a:t>
            </a:r>
            <a:endParaRPr lang="en-AU" dirty="0" smtClean="0"/>
          </a:p>
          <a:p>
            <a:r>
              <a:rPr lang="en-AU" dirty="0" smtClean="0"/>
              <a:t>many </a:t>
            </a:r>
            <a:r>
              <a:rPr lang="en-AU" dirty="0" smtClean="0"/>
              <a:t>different names</a:t>
            </a:r>
            <a:br>
              <a:rPr lang="en-AU" dirty="0" smtClean="0"/>
            </a:br>
            <a:r>
              <a:rPr lang="en-AU" dirty="0" smtClean="0"/>
              <a:t>(but only slightly </a:t>
            </a:r>
            <a:r>
              <a:rPr lang="en-AU" dirty="0"/>
              <a:t>different </a:t>
            </a:r>
            <a:r>
              <a:rPr lang="en-AU" dirty="0" smtClean="0"/>
              <a:t>meanings)</a:t>
            </a:r>
            <a:endParaRPr lang="en-AU" dirty="0"/>
          </a:p>
          <a:p>
            <a:r>
              <a:rPr lang="en-AU" dirty="0"/>
              <a:t>b</a:t>
            </a:r>
            <a:r>
              <a:rPr lang="en-AU" dirty="0" smtClean="0"/>
              <a:t>road definition:</a:t>
            </a:r>
          </a:p>
          <a:p>
            <a:pPr lvl="1"/>
            <a:r>
              <a:rPr lang="en-AU" dirty="0" smtClean="0"/>
              <a:t>ICT </a:t>
            </a:r>
            <a:r>
              <a:rPr lang="en-AU" dirty="0"/>
              <a:t>capability</a:t>
            </a:r>
          </a:p>
          <a:p>
            <a:pPr lvl="1"/>
            <a:r>
              <a:rPr lang="en-AU" dirty="0"/>
              <a:t>provisioned </a:t>
            </a:r>
            <a:r>
              <a:rPr lang="en-AU" u="sng" dirty="0"/>
              <a:t>remotely</a:t>
            </a:r>
            <a:r>
              <a:rPr lang="en-AU" dirty="0"/>
              <a:t>, delivered as a </a:t>
            </a:r>
            <a:r>
              <a:rPr lang="en-AU" u="sng" dirty="0"/>
              <a:t>service</a:t>
            </a:r>
          </a:p>
          <a:p>
            <a:pPr lvl="1"/>
            <a:r>
              <a:rPr lang="en-AU" dirty="0"/>
              <a:t>with </a:t>
            </a:r>
            <a:r>
              <a:rPr lang="en-AU" u="sng" dirty="0"/>
              <a:t>abstraction of detail</a:t>
            </a:r>
          </a:p>
        </p:txBody>
      </p:sp>
      <p:sp>
        <p:nvSpPr>
          <p:cNvPr id="3" name="Title 2"/>
          <p:cNvSpPr>
            <a:spLocks noGrp="1"/>
          </p:cNvSpPr>
          <p:nvPr>
            <p:ph type="title"/>
          </p:nvPr>
        </p:nvSpPr>
        <p:spPr/>
        <p:txBody>
          <a:bodyPr/>
          <a:lstStyle/>
          <a:p>
            <a:r>
              <a:rPr lang="en-AU" dirty="0"/>
              <a:t>a</a:t>
            </a:r>
            <a:r>
              <a:rPr lang="en-AU" dirty="0" smtClean="0"/>
              <a:t>nd </a:t>
            </a:r>
            <a:r>
              <a:rPr lang="en-AU" dirty="0" smtClean="0"/>
              <a:t>at the same time …</a:t>
            </a:r>
            <a:endParaRPr lang="en-AU" dirty="0"/>
          </a:p>
        </p:txBody>
      </p:sp>
    </p:spTree>
    <p:extLst>
      <p:ext uri="{BB962C8B-B14F-4D97-AF65-F5344CB8AC3E}">
        <p14:creationId xmlns:p14="http://schemas.microsoft.com/office/powerpoint/2010/main" val="3650687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60" y="283711"/>
            <a:ext cx="4459680" cy="3014236"/>
          </a:xfrm>
          <a:prstGeom prst="rect">
            <a:avLst/>
          </a:prstGeom>
          <a:noFill/>
          <a:ln>
            <a:noFill/>
          </a:ln>
          <a:effectLst>
            <a:outerShdw dist="35921" dir="2700000" algn="ctr" rotWithShape="0">
              <a:srgbClr val="808080"/>
            </a:outerShdw>
            <a:softEdge rad="3175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8194" name="Text Box 2"/>
          <p:cNvSpPr txBox="1">
            <a:spLocks noChangeArrowheads="1"/>
          </p:cNvSpPr>
          <p:nvPr/>
        </p:nvSpPr>
        <p:spPr bwMode="auto">
          <a:xfrm>
            <a:off x="5159521" y="1339341"/>
            <a:ext cx="3591360" cy="69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79222" rIns="81639" bIns="40820"/>
          <a:lstStyle>
            <a:lvl1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1pPr>
            <a:lvl2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2pPr>
            <a:lvl3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3pPr>
            <a:lvl4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4pPr>
            <a:lvl5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5pPr>
            <a:lvl6pPr marL="25146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6pPr>
            <a:lvl7pPr marL="29718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7pPr>
            <a:lvl8pPr marL="34290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8pPr>
            <a:lvl9pPr marL="38862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9pPr>
          </a:lstStyle>
          <a:p>
            <a:r>
              <a:rPr lang="en-US" sz="4400">
                <a:cs typeface="Arial" pitchFamily="34" charset="0"/>
              </a:rPr>
              <a:t>←</a:t>
            </a:r>
            <a:r>
              <a:rPr lang="en-US" sz="4400"/>
              <a:t> less of this</a:t>
            </a:r>
          </a:p>
        </p:txBody>
      </p:sp>
      <p:sp>
        <p:nvSpPr>
          <p:cNvPr id="8195" name="Text Box 3"/>
          <p:cNvSpPr txBox="1">
            <a:spLocks noChangeArrowheads="1"/>
          </p:cNvSpPr>
          <p:nvPr/>
        </p:nvSpPr>
        <p:spPr bwMode="auto">
          <a:xfrm>
            <a:off x="326880" y="4581128"/>
            <a:ext cx="4734720" cy="69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79222" rIns="81639" bIns="40820"/>
          <a:lstStyle>
            <a:lvl1pPr>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5pPr>
            <a:lvl6pPr marL="25146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6pPr>
            <a:lvl7pPr marL="29718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7pPr>
            <a:lvl8pPr marL="34290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8pPr>
            <a:lvl9pPr marL="38862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rgbClr val="000000"/>
                </a:solidFill>
                <a:latin typeface="Arial" pitchFamily="34" charset="0"/>
                <a:ea typeface="DejaVu Sans" charset="0"/>
                <a:cs typeface="DejaVu Sans" charset="0"/>
              </a:defRPr>
            </a:lvl9pPr>
          </a:lstStyle>
          <a:p>
            <a:pPr algn="r"/>
            <a:r>
              <a:rPr lang="en-US" sz="4400" dirty="0"/>
              <a:t>more like </a:t>
            </a:r>
            <a:r>
              <a:rPr lang="en-US" sz="4400" dirty="0" smtClean="0"/>
              <a:t>this </a:t>
            </a:r>
            <a:r>
              <a:rPr lang="en-US" sz="4400" dirty="0" smtClean="0">
                <a:cs typeface="Arial" pitchFamily="34" charset="0"/>
              </a:rPr>
              <a:t>→</a:t>
            </a:r>
            <a:br>
              <a:rPr lang="en-US" sz="4400" dirty="0" smtClean="0">
                <a:cs typeface="Arial" pitchFamily="34" charset="0"/>
              </a:rPr>
            </a:br>
            <a:r>
              <a:rPr lang="en-US" sz="4400" dirty="0" smtClean="0">
                <a:cs typeface="Arial" pitchFamily="34" charset="0"/>
              </a:rPr>
              <a:t/>
            </a:r>
            <a:br>
              <a:rPr lang="en-US" sz="4400" dirty="0" smtClean="0">
                <a:cs typeface="Arial" pitchFamily="34" charset="0"/>
              </a:rPr>
            </a:br>
            <a:r>
              <a:rPr lang="en-US" sz="4400" dirty="0" smtClean="0">
                <a:cs typeface="Arial" pitchFamily="34" charset="0"/>
              </a:rPr>
              <a:t>…</a:t>
            </a:r>
            <a:endParaRPr lang="en-US" sz="4400" dirty="0">
              <a:cs typeface="Arial" pitchFamily="34" charset="0"/>
            </a:endParaRP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841" y="4245566"/>
            <a:ext cx="2675520" cy="1693618"/>
          </a:xfrm>
          <a:prstGeom prst="rect">
            <a:avLst/>
          </a:prstGeom>
          <a:noFill/>
          <a:ln>
            <a:noFill/>
          </a:ln>
          <a:effectLst>
            <a:outerShdw dist="35921" dir="2700000" algn="ctr" rotWithShape="0">
              <a:srgbClr val="808080"/>
            </a:outerShdw>
            <a:softEdge rad="6350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6030853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20" y="1468954"/>
            <a:ext cx="8917920" cy="53069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8" name="Text Box 2"/>
          <p:cNvSpPr txBox="1">
            <a:spLocks noChangeArrowheads="1"/>
          </p:cNvSpPr>
          <p:nvPr/>
        </p:nvSpPr>
        <p:spPr bwMode="auto">
          <a:xfrm>
            <a:off x="162721" y="86409"/>
            <a:ext cx="3837600" cy="1317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79222" rIns="81639" bIns="40820"/>
          <a:lstStyle>
            <a:lvl1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1pPr>
            <a:lvl2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2pPr>
            <a:lvl3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3pPr>
            <a:lvl4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4pPr>
            <a:lvl5pPr>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5pPr>
            <a:lvl6pPr marL="25146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6pPr>
            <a:lvl7pPr marL="29718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7pPr>
            <a:lvl8pPr marL="34290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8pPr>
            <a:lvl9pPr marL="3886200" indent="-228600" defTabSz="358775"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rgbClr val="000000"/>
                </a:solidFill>
                <a:latin typeface="Arial" pitchFamily="34" charset="0"/>
                <a:ea typeface="DejaVu Sans" charset="0"/>
                <a:cs typeface="DejaVu Sans" charset="0"/>
              </a:defRPr>
            </a:lvl9pPr>
          </a:lstStyle>
          <a:p>
            <a:pPr>
              <a:lnSpc>
                <a:spcPct val="80000"/>
              </a:lnSpc>
            </a:pPr>
            <a:r>
              <a:rPr lang="en-US" sz="4400" dirty="0">
                <a:cs typeface="Arial" pitchFamily="34" charset="0"/>
              </a:rPr>
              <a:t>...connected to</a:t>
            </a:r>
            <a:br>
              <a:rPr lang="en-US" sz="4400" dirty="0">
                <a:cs typeface="Arial" pitchFamily="34" charset="0"/>
              </a:rPr>
            </a:br>
            <a:r>
              <a:rPr lang="en-US" sz="4400" dirty="0">
                <a:cs typeface="Arial" pitchFamily="34" charset="0"/>
              </a:rPr>
              <a:t>these →</a:t>
            </a: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2400" y="64808"/>
            <a:ext cx="4993920" cy="23186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01512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2800" dirty="0" smtClean="0"/>
              <a:t>Two major shifts concurrently:</a:t>
            </a:r>
            <a:br>
              <a:rPr lang="en-AU" sz="2800" dirty="0" smtClean="0"/>
            </a:br>
            <a:r>
              <a:rPr lang="en-AU" sz="2800" dirty="0" smtClean="0"/>
              <a:t>it’s </a:t>
            </a:r>
            <a:r>
              <a:rPr lang="en-AU" sz="2800" dirty="0"/>
              <a:t>going to be quite a ride</a:t>
            </a:r>
          </a:p>
          <a:p>
            <a:r>
              <a:rPr lang="en-AU" sz="2800" dirty="0" smtClean="0"/>
              <a:t>mobile</a:t>
            </a:r>
            <a:r>
              <a:rPr lang="en-AU" sz="2800" dirty="0" smtClean="0"/>
              <a:t>:</a:t>
            </a:r>
          </a:p>
          <a:p>
            <a:pPr lvl="1"/>
            <a:r>
              <a:rPr lang="en-AU" sz="2400" dirty="0" smtClean="0"/>
              <a:t>consumers (clients?) increasingly expect service 24x7 from palms of their hands</a:t>
            </a:r>
          </a:p>
          <a:p>
            <a:r>
              <a:rPr lang="en-AU" sz="2800" dirty="0" smtClean="0"/>
              <a:t>cloud</a:t>
            </a:r>
            <a:r>
              <a:rPr lang="en-AU" sz="2800" dirty="0" smtClean="0"/>
              <a:t>:</a:t>
            </a:r>
          </a:p>
          <a:p>
            <a:pPr lvl="1"/>
            <a:r>
              <a:rPr lang="en-AU" sz="2400" dirty="0"/>
              <a:t>we are back to centralised </a:t>
            </a:r>
            <a:r>
              <a:rPr lang="en-AU" sz="2400" dirty="0" smtClean="0"/>
              <a:t>computing again</a:t>
            </a:r>
            <a:endParaRPr lang="en-AU" sz="2400" dirty="0"/>
          </a:p>
          <a:p>
            <a:pPr lvl="1"/>
            <a:r>
              <a:rPr lang="en-AU" sz="2400" dirty="0" smtClean="0"/>
              <a:t>there </a:t>
            </a:r>
            <a:r>
              <a:rPr lang="en-AU" sz="2400" dirty="0" smtClean="0"/>
              <a:t>are significant </a:t>
            </a:r>
            <a:r>
              <a:rPr lang="en-AU" sz="2400" b="1" dirty="0" smtClean="0"/>
              <a:t>opportunities</a:t>
            </a:r>
            <a:r>
              <a:rPr lang="en-AU" sz="2400" dirty="0" smtClean="0"/>
              <a:t> and </a:t>
            </a:r>
            <a:r>
              <a:rPr lang="en-AU" sz="2400" b="1" dirty="0" smtClean="0"/>
              <a:t>risks </a:t>
            </a:r>
            <a:r>
              <a:rPr lang="en-AU" sz="2400" dirty="0" smtClean="0"/>
              <a:t>in re-organising to use cloud services</a:t>
            </a:r>
            <a:endParaRPr lang="en-AU" sz="2400" dirty="0"/>
          </a:p>
        </p:txBody>
      </p:sp>
      <p:sp>
        <p:nvSpPr>
          <p:cNvPr id="3" name="Title 2"/>
          <p:cNvSpPr>
            <a:spLocks noGrp="1"/>
          </p:cNvSpPr>
          <p:nvPr>
            <p:ph type="title"/>
          </p:nvPr>
        </p:nvSpPr>
        <p:spPr/>
        <p:txBody>
          <a:bodyPr/>
          <a:lstStyle/>
          <a:p>
            <a:r>
              <a:rPr lang="en-AU" dirty="0" smtClean="0"/>
              <a:t>What does this </a:t>
            </a:r>
            <a:r>
              <a:rPr lang="en-AU" u="sng" dirty="0" smtClean="0"/>
              <a:t>mean</a:t>
            </a:r>
            <a:r>
              <a:rPr lang="en-AU" dirty="0" smtClean="0"/>
              <a:t>?</a:t>
            </a:r>
            <a:endParaRPr lang="en-AU" dirty="0"/>
          </a:p>
        </p:txBody>
      </p:sp>
    </p:spTree>
    <p:extLst>
      <p:ext uri="{BB962C8B-B14F-4D97-AF65-F5344CB8AC3E}">
        <p14:creationId xmlns:p14="http://schemas.microsoft.com/office/powerpoint/2010/main" val="3708458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8800"/>
            <a:ext cx="8229600" cy="1152128"/>
          </a:xfrm>
        </p:spPr>
        <p:txBody>
          <a:bodyPr>
            <a:normAutofit/>
          </a:bodyPr>
          <a:lstStyle/>
          <a:p>
            <a:pPr lvl="1"/>
            <a:r>
              <a:rPr lang="en-AU" dirty="0" smtClean="0"/>
              <a:t>reduce local IT headcount, servers, storage, licence costs, depreciation/replacement cost</a:t>
            </a:r>
          </a:p>
        </p:txBody>
      </p:sp>
      <p:sp>
        <p:nvSpPr>
          <p:cNvPr id="3" name="Title 2"/>
          <p:cNvSpPr>
            <a:spLocks noGrp="1"/>
          </p:cNvSpPr>
          <p:nvPr>
            <p:ph type="title"/>
          </p:nvPr>
        </p:nvSpPr>
        <p:spPr/>
        <p:txBody>
          <a:bodyPr/>
          <a:lstStyle/>
          <a:p>
            <a:r>
              <a:rPr lang="en-AU" dirty="0" smtClean="0"/>
              <a:t>Opportunities – cost reduction</a:t>
            </a:r>
            <a:endParaRPr lang="en-AU" dirty="0"/>
          </a:p>
        </p:txBody>
      </p:sp>
      <p:graphicFrame>
        <p:nvGraphicFramePr>
          <p:cNvPr id="4" name="Content Placeholder 3"/>
          <p:cNvGraphicFramePr>
            <a:graphicFrameLocks/>
          </p:cNvGraphicFramePr>
          <p:nvPr>
            <p:extLst>
              <p:ext uri="{D42A27DB-BD31-4B8C-83A1-F6EECF244321}">
                <p14:modId xmlns:p14="http://schemas.microsoft.com/office/powerpoint/2010/main" val="2394974060"/>
              </p:ext>
            </p:extLst>
          </p:nvPr>
        </p:nvGraphicFramePr>
        <p:xfrm>
          <a:off x="467544" y="2780928"/>
          <a:ext cx="8195987" cy="3505200"/>
        </p:xfrm>
        <a:graphic>
          <a:graphicData uri="http://schemas.openxmlformats.org/drawingml/2006/table">
            <a:tbl>
              <a:tblPr firstRow="1" bandRow="1">
                <a:tableStyleId>{5C22544A-7EE6-4342-B048-85BDC9FD1C3A}</a:tableStyleId>
              </a:tblPr>
              <a:tblGrid>
                <a:gridCol w="2135950"/>
                <a:gridCol w="3984730"/>
                <a:gridCol w="2075307"/>
              </a:tblGrid>
              <a:tr h="370840">
                <a:tc>
                  <a:txBody>
                    <a:bodyPr/>
                    <a:lstStyle/>
                    <a:p>
                      <a:r>
                        <a:rPr lang="en-AU" dirty="0" smtClean="0"/>
                        <a:t>Product Name</a:t>
                      </a:r>
                      <a:endParaRPr lang="en-AU" dirty="0"/>
                    </a:p>
                  </a:txBody>
                  <a:tcPr/>
                </a:tc>
                <a:tc>
                  <a:txBody>
                    <a:bodyPr/>
                    <a:lstStyle/>
                    <a:p>
                      <a:r>
                        <a:rPr lang="en-AU" dirty="0" smtClean="0"/>
                        <a:t>Type</a:t>
                      </a:r>
                      <a:endParaRPr lang="en-AU" dirty="0"/>
                    </a:p>
                  </a:txBody>
                  <a:tcPr/>
                </a:tc>
                <a:tc>
                  <a:txBody>
                    <a:bodyPr/>
                    <a:lstStyle/>
                    <a:p>
                      <a:r>
                        <a:rPr lang="en-AU" dirty="0" smtClean="0"/>
                        <a:t>Cost (/user/month)</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Google Apps</a:t>
                      </a:r>
                    </a:p>
                  </a:txBody>
                  <a:tcPr/>
                </a:tc>
                <a:tc>
                  <a:txBody>
                    <a:bodyPr/>
                    <a:lstStyle/>
                    <a:p>
                      <a:r>
                        <a:rPr lang="en-AU" dirty="0" smtClean="0"/>
                        <a:t>Productivity &amp; docs,</a:t>
                      </a:r>
                      <a:r>
                        <a:rPr lang="en-AU" baseline="0" dirty="0" smtClean="0"/>
                        <a:t> email, calendar, contacts</a:t>
                      </a:r>
                      <a:endParaRPr lang="en-AU" dirty="0"/>
                    </a:p>
                  </a:txBody>
                  <a:tcPr/>
                </a:tc>
                <a:tc>
                  <a:txBody>
                    <a:bodyPr/>
                    <a:lstStyle/>
                    <a:p>
                      <a:r>
                        <a:rPr lang="en-AU" dirty="0" smtClean="0"/>
                        <a:t>$5</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Microsoft</a:t>
                      </a:r>
                      <a:r>
                        <a:rPr lang="en-AU" baseline="0" dirty="0" smtClean="0"/>
                        <a:t> Office 365</a:t>
                      </a:r>
                      <a:endParaRPr lang="en-AU" dirty="0" smtClean="0"/>
                    </a:p>
                  </a:txBody>
                  <a:tcPr/>
                </a:tc>
                <a:tc>
                  <a:txBody>
                    <a:bodyPr/>
                    <a:lstStyle/>
                    <a:p>
                      <a:r>
                        <a:rPr lang="en-AU" dirty="0" smtClean="0"/>
                        <a:t>Email,</a:t>
                      </a:r>
                      <a:r>
                        <a:rPr lang="en-AU" baseline="0" dirty="0" smtClean="0"/>
                        <a:t> calendar, contacts, office web apps, doc storage, collaboration tools</a:t>
                      </a:r>
                      <a:endParaRPr lang="en-AU" dirty="0"/>
                    </a:p>
                  </a:txBody>
                  <a:tcPr/>
                </a:tc>
                <a:tc>
                  <a:txBody>
                    <a:bodyPr/>
                    <a:lstStyle/>
                    <a:p>
                      <a:r>
                        <a:rPr lang="en-AU" dirty="0" smtClean="0"/>
                        <a:t>$8</a:t>
                      </a:r>
                      <a:endParaRPr lang="en-AU" dirty="0"/>
                    </a:p>
                  </a:txBody>
                  <a:tcPr/>
                </a:tc>
              </a:tr>
              <a:tr h="370840">
                <a:tc>
                  <a:txBody>
                    <a:bodyPr/>
                    <a:lstStyle/>
                    <a:p>
                      <a:r>
                        <a:rPr lang="en-AU" dirty="0" err="1" smtClean="0"/>
                        <a:t>Salesforce</a:t>
                      </a:r>
                      <a:endParaRPr lang="en-AU" dirty="0"/>
                    </a:p>
                  </a:txBody>
                  <a:tcPr/>
                </a:tc>
                <a:tc>
                  <a:txBody>
                    <a:bodyPr/>
                    <a:lstStyle/>
                    <a:p>
                      <a:r>
                        <a:rPr lang="en-AU" dirty="0" smtClean="0"/>
                        <a:t>Customer</a:t>
                      </a:r>
                      <a:r>
                        <a:rPr lang="en-AU" baseline="0" dirty="0" smtClean="0"/>
                        <a:t> relationship management</a:t>
                      </a:r>
                      <a:endParaRPr lang="en-AU" dirty="0"/>
                    </a:p>
                  </a:txBody>
                  <a:tcPr/>
                </a:tc>
                <a:tc>
                  <a:txBody>
                    <a:bodyPr/>
                    <a:lstStyle/>
                    <a:p>
                      <a:r>
                        <a:rPr lang="en-AU" dirty="0" smtClean="0"/>
                        <a:t>$21-$180</a:t>
                      </a:r>
                      <a:endParaRPr lang="en-AU" dirty="0"/>
                    </a:p>
                  </a:txBody>
                  <a:tcPr/>
                </a:tc>
              </a:tr>
              <a:tr h="370840">
                <a:tc>
                  <a:txBody>
                    <a:bodyPr/>
                    <a:lstStyle/>
                    <a:p>
                      <a:r>
                        <a:rPr lang="en-AU" dirty="0" smtClean="0"/>
                        <a:t>Rocket Matter</a:t>
                      </a:r>
                      <a:endParaRPr lang="en-AU" dirty="0"/>
                    </a:p>
                  </a:txBody>
                  <a:tcPr/>
                </a:tc>
                <a:tc>
                  <a:txBody>
                    <a:bodyPr/>
                    <a:lstStyle/>
                    <a:p>
                      <a:r>
                        <a:rPr lang="en-AU" dirty="0" smtClean="0"/>
                        <a:t>Legal practice management</a:t>
                      </a:r>
                      <a:endParaRPr lang="en-AU" dirty="0"/>
                    </a:p>
                  </a:txBody>
                  <a:tcPr/>
                </a:tc>
                <a:tc>
                  <a:txBody>
                    <a:bodyPr/>
                    <a:lstStyle/>
                    <a:p>
                      <a:r>
                        <a:rPr lang="en-AU" dirty="0" smtClean="0"/>
                        <a:t>$50</a:t>
                      </a:r>
                      <a:endParaRPr lang="en-AU" dirty="0"/>
                    </a:p>
                  </a:txBody>
                  <a:tcPr/>
                </a:tc>
              </a:tr>
              <a:tr h="370840">
                <a:tc>
                  <a:txBody>
                    <a:bodyPr/>
                    <a:lstStyle/>
                    <a:p>
                      <a:r>
                        <a:rPr lang="en-AU" dirty="0" smtClean="0"/>
                        <a:t>Clio</a:t>
                      </a:r>
                      <a:endParaRPr lang="en-AU" dirty="0"/>
                    </a:p>
                  </a:txBody>
                  <a:tcPr/>
                </a:tc>
                <a:tc>
                  <a:txBody>
                    <a:bodyPr/>
                    <a:lstStyle/>
                    <a:p>
                      <a:r>
                        <a:rPr lang="en-AU" dirty="0" smtClean="0"/>
                        <a:t>Legal practice management</a:t>
                      </a:r>
                      <a:endParaRPr lang="en-AU" dirty="0"/>
                    </a:p>
                  </a:txBody>
                  <a:tcPr/>
                </a:tc>
                <a:tc>
                  <a:txBody>
                    <a:bodyPr/>
                    <a:lstStyle/>
                    <a:p>
                      <a:r>
                        <a:rPr lang="en-AU" dirty="0" smtClean="0"/>
                        <a:t>$25-$50</a:t>
                      </a:r>
                      <a:endParaRPr lang="en-AU" dirty="0"/>
                    </a:p>
                  </a:txBody>
                  <a:tcPr/>
                </a:tc>
              </a:tr>
              <a:tr h="370840">
                <a:tc>
                  <a:txBody>
                    <a:bodyPr/>
                    <a:lstStyle/>
                    <a:p>
                      <a:r>
                        <a:rPr lang="en-AU" dirty="0" err="1" smtClean="0"/>
                        <a:t>LawRD</a:t>
                      </a:r>
                      <a:endParaRPr lang="en-AU" dirty="0"/>
                    </a:p>
                  </a:txBody>
                  <a:tcPr/>
                </a:tc>
                <a:tc>
                  <a:txBody>
                    <a:bodyPr/>
                    <a:lstStyle/>
                    <a:p>
                      <a:r>
                        <a:rPr lang="en-AU" dirty="0" smtClean="0"/>
                        <a:t>Legal practice management</a:t>
                      </a:r>
                      <a:endParaRPr lang="en-AU" dirty="0"/>
                    </a:p>
                  </a:txBody>
                  <a:tcPr/>
                </a:tc>
                <a:tc>
                  <a:txBody>
                    <a:bodyPr/>
                    <a:lstStyle/>
                    <a:p>
                      <a:r>
                        <a:rPr lang="en-AU" dirty="0" smtClean="0"/>
                        <a:t>$19</a:t>
                      </a:r>
                      <a:endParaRPr lang="en-AU" dirty="0"/>
                    </a:p>
                  </a:txBody>
                  <a:tcPr/>
                </a:tc>
              </a:tr>
              <a:tr h="370840">
                <a:tc>
                  <a:txBody>
                    <a:bodyPr/>
                    <a:lstStyle/>
                    <a:p>
                      <a:r>
                        <a:rPr lang="en-AU" dirty="0" err="1" smtClean="0"/>
                        <a:t>Gomatters</a:t>
                      </a:r>
                      <a:endParaRPr lang="en-AU" dirty="0"/>
                    </a:p>
                  </a:txBody>
                  <a:tcPr/>
                </a:tc>
                <a:tc>
                  <a:txBody>
                    <a:bodyPr/>
                    <a:lstStyle/>
                    <a:p>
                      <a:r>
                        <a:rPr lang="en-AU" dirty="0" smtClean="0"/>
                        <a:t>Legal practice management</a:t>
                      </a:r>
                      <a:endParaRPr lang="en-AU" dirty="0"/>
                    </a:p>
                  </a:txBody>
                  <a:tcPr/>
                </a:tc>
                <a:tc>
                  <a:txBody>
                    <a:bodyPr/>
                    <a:lstStyle/>
                    <a:p>
                      <a:r>
                        <a:rPr lang="en-AU" dirty="0" smtClean="0"/>
                        <a:t>$8</a:t>
                      </a:r>
                      <a:r>
                        <a:rPr lang="en-AU" baseline="0" dirty="0" smtClean="0"/>
                        <a:t>-</a:t>
                      </a:r>
                      <a:r>
                        <a:rPr lang="en-AU" dirty="0" smtClean="0"/>
                        <a:t>$16</a:t>
                      </a:r>
                      <a:endParaRPr lang="en-AU" dirty="0"/>
                    </a:p>
                  </a:txBody>
                  <a:tcPr/>
                </a:tc>
              </a:tr>
            </a:tbl>
          </a:graphicData>
        </a:graphic>
      </p:graphicFrame>
    </p:spTree>
    <p:extLst>
      <p:ext uri="{BB962C8B-B14F-4D97-AF65-F5344CB8AC3E}">
        <p14:creationId xmlns:p14="http://schemas.microsoft.com/office/powerpoint/2010/main" val="81575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t</a:t>
            </a:r>
            <a:r>
              <a:rPr lang="en-AU" dirty="0" smtClean="0"/>
              <a:t>he cost is predictable (subject to agreement) and certainly more predictable than in-house costs</a:t>
            </a:r>
          </a:p>
          <a:p>
            <a:r>
              <a:rPr lang="en-AU" dirty="0"/>
              <a:t>t</a:t>
            </a:r>
            <a:r>
              <a:rPr lang="en-AU" dirty="0" smtClean="0"/>
              <a:t>here is not usually an additional cost for upgrades (check with the provider)</a:t>
            </a:r>
            <a:endParaRPr lang="en-AU" dirty="0"/>
          </a:p>
        </p:txBody>
      </p:sp>
      <p:sp>
        <p:nvSpPr>
          <p:cNvPr id="3" name="Title 2"/>
          <p:cNvSpPr>
            <a:spLocks noGrp="1"/>
          </p:cNvSpPr>
          <p:nvPr>
            <p:ph type="title"/>
          </p:nvPr>
        </p:nvSpPr>
        <p:spPr/>
        <p:txBody>
          <a:bodyPr/>
          <a:lstStyle/>
          <a:p>
            <a:r>
              <a:rPr lang="en-AU" dirty="0" smtClean="0"/>
              <a:t>Opportunities – cost predictability</a:t>
            </a:r>
            <a:endParaRPr lang="en-AU" dirty="0"/>
          </a:p>
        </p:txBody>
      </p:sp>
    </p:spTree>
    <p:extLst>
      <p:ext uri="{BB962C8B-B14F-4D97-AF65-F5344CB8AC3E}">
        <p14:creationId xmlns:p14="http://schemas.microsoft.com/office/powerpoint/2010/main" val="414099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1264</TotalTime>
  <Words>2010</Words>
  <Application>Microsoft Office PowerPoint</Application>
  <PresentationFormat>On-screen Show (4:3)</PresentationFormat>
  <Paragraphs>227</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ICT managed services and “cloud computing”</vt:lpstr>
      <vt:lpstr>ICT – a longer view (for context)</vt:lpstr>
      <vt:lpstr>Now – two further huge changes</vt:lpstr>
      <vt:lpstr>and at the same time …</vt:lpstr>
      <vt:lpstr>PowerPoint Presentation</vt:lpstr>
      <vt:lpstr>PowerPoint Presentation</vt:lpstr>
      <vt:lpstr>What does this mean?</vt:lpstr>
      <vt:lpstr>Opportunities – cost reduction</vt:lpstr>
      <vt:lpstr>Opportunities – cost predictability</vt:lpstr>
      <vt:lpstr>Opportunities – ubiquity</vt:lpstr>
      <vt:lpstr>Opportunities – service levels</vt:lpstr>
      <vt:lpstr>Opportunities – service abstraction</vt:lpstr>
      <vt:lpstr>Choosing a provider</vt:lpstr>
      <vt:lpstr>Choosing a provider</vt:lpstr>
      <vt:lpstr>Choosing a provider</vt:lpstr>
      <vt:lpstr>Issues – data sovereignty</vt:lpstr>
      <vt:lpstr>Right and continuity of access</vt:lpstr>
      <vt:lpstr>Security / confidentiality</vt:lpstr>
      <vt:lpstr>Information privacy compliance</vt:lpstr>
      <vt:lpstr>Information privacy compliance</vt:lpstr>
      <vt:lpstr>Encryption &amp; destruction</vt:lpstr>
      <vt:lpstr>Issues – disaster recovery</vt:lpstr>
      <vt:lpstr>Liability and risk allocation</vt:lpstr>
      <vt:lpstr>Changing providers</vt:lpstr>
      <vt:lpstr>Other risks for lawyers: privilege</vt:lpstr>
      <vt:lpstr>Other risks for lawyers: liens</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Sefton</dc:creator>
  <cp:lastModifiedBy>Patrick Sefton</cp:lastModifiedBy>
  <cp:revision>88</cp:revision>
  <dcterms:created xsi:type="dcterms:W3CDTF">2012-03-15T01:05:20Z</dcterms:created>
  <dcterms:modified xsi:type="dcterms:W3CDTF">2012-03-15T23:39:06Z</dcterms:modified>
</cp:coreProperties>
</file>